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7" r:id="rId2"/>
    <p:sldId id="258" r:id="rId3"/>
    <p:sldId id="259" r:id="rId4"/>
    <p:sldId id="260" r:id="rId5"/>
    <p:sldId id="261" r:id="rId6"/>
    <p:sldId id="262" r:id="rId7"/>
    <p:sldId id="263" r:id="rId8"/>
    <p:sldId id="292" r:id="rId9"/>
    <p:sldId id="265" r:id="rId10"/>
    <p:sldId id="266" r:id="rId11"/>
    <p:sldId id="267" r:id="rId12"/>
    <p:sldId id="268" r:id="rId13"/>
    <p:sldId id="269" r:id="rId14"/>
    <p:sldId id="293" r:id="rId15"/>
    <p:sldId id="294" r:id="rId16"/>
    <p:sldId id="272" r:id="rId17"/>
    <p:sldId id="273" r:id="rId18"/>
    <p:sldId id="295" r:id="rId19"/>
    <p:sldId id="275" r:id="rId20"/>
    <p:sldId id="276" r:id="rId21"/>
    <p:sldId id="296" r:id="rId22"/>
    <p:sldId id="278" r:id="rId23"/>
    <p:sldId id="297" r:id="rId24"/>
    <p:sldId id="280" r:id="rId25"/>
    <p:sldId id="281" r:id="rId26"/>
    <p:sldId id="282" r:id="rId27"/>
    <p:sldId id="283" r:id="rId28"/>
    <p:sldId id="298" r:id="rId29"/>
    <p:sldId id="299" r:id="rId30"/>
    <p:sldId id="300" r:id="rId31"/>
    <p:sldId id="301" r:id="rId32"/>
    <p:sldId id="302" r:id="rId33"/>
    <p:sldId id="270" r:id="rId34"/>
    <p:sldId id="271" r:id="rId35"/>
    <p:sldId id="264" r:id="rId36"/>
    <p:sldId id="279" r:id="rId37"/>
    <p:sldId id="274" r:id="rId38"/>
    <p:sldId id="285" r:id="rId39"/>
    <p:sldId id="286" r:id="rId40"/>
    <p:sldId id="287" r:id="rId41"/>
    <p:sldId id="288" r:id="rId42"/>
    <p:sldId id="289" r:id="rId43"/>
    <p:sldId id="290" r:id="rId44"/>
    <p:sldId id="291" r:id="rId45"/>
    <p:sldId id="28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p:cViewPr>
        <p:scale>
          <a:sx n="75" d="100"/>
          <a:sy n="75" d="100"/>
        </p:scale>
        <p:origin x="744" y="221"/>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9/6/2023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9/6/2023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9/6/2023</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1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svg"/><Relationship Id="rId7" Type="http://schemas.openxmlformats.org/officeDocument/2006/relationships/image" Target="../media/image57.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22.svg"/><Relationship Id="rId10" Type="http://schemas.openxmlformats.org/officeDocument/2006/relationships/image" Target="../media/image60.png"/><Relationship Id="rId4" Type="http://schemas.openxmlformats.org/officeDocument/2006/relationships/image" Target="../media/image21.png"/><Relationship Id="rId9" Type="http://schemas.openxmlformats.org/officeDocument/2006/relationships/image" Target="../media/image59.sv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4.svg"/><Relationship Id="rId7" Type="http://schemas.openxmlformats.org/officeDocument/2006/relationships/image" Target="../media/image63.sv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67.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4.svg"/><Relationship Id="rId7" Type="http://schemas.openxmlformats.org/officeDocument/2006/relationships/image" Target="../media/image63.sv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2.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sv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34.svg"/><Relationship Id="rId7" Type="http://schemas.openxmlformats.org/officeDocument/2006/relationships/image" Target="../media/image75.pn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74.jpe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2.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4.svg"/><Relationship Id="rId7" Type="http://schemas.openxmlformats.org/officeDocument/2006/relationships/image" Target="../media/image63.sv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2.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0.xml"/><Relationship Id="rId4" Type="http://schemas.openxmlformats.org/officeDocument/2006/relationships/image" Target="../media/image78.jpeg"/></Relationships>
</file>

<file path=ppt/slides/_rels/slide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24.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0.xm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4.svg"/><Relationship Id="rId3" Type="http://schemas.openxmlformats.org/officeDocument/2006/relationships/image" Target="../media/image34.svg"/><Relationship Id="rId7" Type="http://schemas.openxmlformats.org/officeDocument/2006/relationships/image" Target="../media/image80.svg"/><Relationship Id="rId12" Type="http://schemas.openxmlformats.org/officeDocument/2006/relationships/image" Target="../media/image83.png"/><Relationship Id="rId2" Type="http://schemas.openxmlformats.org/officeDocument/2006/relationships/image" Target="../media/image33.png"/><Relationship Id="rId1" Type="http://schemas.openxmlformats.org/officeDocument/2006/relationships/slideLayout" Target="../slideLayouts/slideLayout10.xml"/><Relationship Id="rId6" Type="http://schemas.openxmlformats.org/officeDocument/2006/relationships/image" Target="../media/image79.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30.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82.svg"/><Relationship Id="rId14"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4.svg"/><Relationship Id="rId3" Type="http://schemas.openxmlformats.org/officeDocument/2006/relationships/image" Target="../media/image8.svg"/><Relationship Id="rId7" Type="http://schemas.openxmlformats.org/officeDocument/2006/relationships/image" Target="../media/image6.svg"/><Relationship Id="rId12"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30.sv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2.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svg"/><Relationship Id="rId7"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10.xml"/><Relationship Id="rId6" Type="http://schemas.openxmlformats.org/officeDocument/2006/relationships/image" Target="../media/image5.png"/><Relationship Id="rId11" Type="http://schemas.openxmlformats.org/officeDocument/2006/relationships/image" Target="../media/image43.sv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0.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a:off x="-52319" y="4743342"/>
            <a:ext cx="3701496" cy="3600546"/>
          </a:xfrm>
          <a:custGeom>
            <a:avLst/>
            <a:gdLst/>
            <a:ahLst/>
            <a:cxnLst/>
            <a:rect l="l" t="t" r="r" b="b"/>
            <a:pathLst>
              <a:path w="5552244" h="5400819">
                <a:moveTo>
                  <a:pt x="5552245" y="0"/>
                </a:moveTo>
                <a:lnTo>
                  <a:pt x="0" y="0"/>
                </a:lnTo>
                <a:lnTo>
                  <a:pt x="0" y="5400820"/>
                </a:lnTo>
                <a:lnTo>
                  <a:pt x="5552245" y="5400820"/>
                </a:lnTo>
                <a:lnTo>
                  <a:pt x="555224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8378701" y="4437560"/>
            <a:ext cx="3835888" cy="3731273"/>
          </a:xfrm>
          <a:custGeom>
            <a:avLst/>
            <a:gdLst/>
            <a:ahLst/>
            <a:cxnLst/>
            <a:rect l="l" t="t" r="r" b="b"/>
            <a:pathLst>
              <a:path w="5753832" h="5596910">
                <a:moveTo>
                  <a:pt x="0" y="0"/>
                </a:moveTo>
                <a:lnTo>
                  <a:pt x="5753833" y="0"/>
                </a:lnTo>
                <a:lnTo>
                  <a:pt x="5753833" y="5596910"/>
                </a:lnTo>
                <a:lnTo>
                  <a:pt x="0" y="5596910"/>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4" name="Freeform 4"/>
          <p:cNvSpPr/>
          <p:nvPr/>
        </p:nvSpPr>
        <p:spPr>
          <a:xfrm>
            <a:off x="-796215" y="563898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5" name="Freeform 5"/>
          <p:cNvSpPr/>
          <p:nvPr/>
        </p:nvSpPr>
        <p:spPr>
          <a:xfrm>
            <a:off x="2696116" y="1286913"/>
            <a:ext cx="6799769" cy="4116951"/>
          </a:xfrm>
          <a:custGeom>
            <a:avLst/>
            <a:gdLst/>
            <a:ahLst/>
            <a:cxnLst/>
            <a:rect l="l" t="t" r="r" b="b"/>
            <a:pathLst>
              <a:path w="10199654" h="6175427">
                <a:moveTo>
                  <a:pt x="0" y="0"/>
                </a:moveTo>
                <a:lnTo>
                  <a:pt x="10199654" y="0"/>
                </a:lnTo>
                <a:lnTo>
                  <a:pt x="10199654" y="6175426"/>
                </a:lnTo>
                <a:lnTo>
                  <a:pt x="0" y="61754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6" name="Freeform 6"/>
          <p:cNvSpPr/>
          <p:nvPr/>
        </p:nvSpPr>
        <p:spPr>
          <a:xfrm>
            <a:off x="9189774" y="2683493"/>
            <a:ext cx="2213743" cy="3488707"/>
          </a:xfrm>
          <a:custGeom>
            <a:avLst/>
            <a:gdLst/>
            <a:ahLst/>
            <a:cxnLst/>
            <a:rect l="l" t="t" r="r" b="b"/>
            <a:pathLst>
              <a:path w="3320615" h="5233061">
                <a:moveTo>
                  <a:pt x="0" y="0"/>
                </a:moveTo>
                <a:lnTo>
                  <a:pt x="3320615" y="0"/>
                </a:lnTo>
                <a:lnTo>
                  <a:pt x="3320615" y="5233061"/>
                </a:lnTo>
                <a:lnTo>
                  <a:pt x="0" y="52330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7" name="Freeform 7"/>
          <p:cNvSpPr/>
          <p:nvPr/>
        </p:nvSpPr>
        <p:spPr>
          <a:xfrm>
            <a:off x="822020" y="2056541"/>
            <a:ext cx="2182517" cy="3935687"/>
          </a:xfrm>
          <a:custGeom>
            <a:avLst/>
            <a:gdLst/>
            <a:ahLst/>
            <a:cxnLst/>
            <a:rect l="l" t="t" r="r" b="b"/>
            <a:pathLst>
              <a:path w="3273776" h="5903530">
                <a:moveTo>
                  <a:pt x="0" y="0"/>
                </a:moveTo>
                <a:lnTo>
                  <a:pt x="3273775" y="0"/>
                </a:lnTo>
                <a:lnTo>
                  <a:pt x="3273775" y="5903530"/>
                </a:lnTo>
                <a:lnTo>
                  <a:pt x="0" y="59035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8" name="Freeform 8"/>
          <p:cNvSpPr/>
          <p:nvPr/>
        </p:nvSpPr>
        <p:spPr>
          <a:xfrm rot="-6852988">
            <a:off x="11679174" y="1578915"/>
            <a:ext cx="1633665" cy="1090100"/>
          </a:xfrm>
          <a:custGeom>
            <a:avLst/>
            <a:gdLst/>
            <a:ahLst/>
            <a:cxnLst/>
            <a:rect l="l" t="t" r="r" b="b"/>
            <a:pathLst>
              <a:path w="2450498" h="1635150">
                <a:moveTo>
                  <a:pt x="0" y="0"/>
                </a:moveTo>
                <a:lnTo>
                  <a:pt x="2450498" y="0"/>
                </a:lnTo>
                <a:lnTo>
                  <a:pt x="2450498" y="1635151"/>
                </a:lnTo>
                <a:lnTo>
                  <a:pt x="0" y="16351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9" name="TextBox 9"/>
          <p:cNvSpPr txBox="1"/>
          <p:nvPr/>
        </p:nvSpPr>
        <p:spPr>
          <a:xfrm>
            <a:off x="3712955" y="2164491"/>
            <a:ext cx="4994596" cy="641201"/>
          </a:xfrm>
          <a:prstGeom prst="rect">
            <a:avLst/>
          </a:prstGeom>
        </p:spPr>
        <p:txBody>
          <a:bodyPr lIns="0" tIns="0" rIns="0" bIns="0" rtlCol="0" anchor="t">
            <a:spAutoFit/>
          </a:bodyPr>
          <a:lstStyle/>
          <a:p>
            <a:pPr algn="ctr">
              <a:lnSpc>
                <a:spcPts val="5010"/>
              </a:lnSpc>
            </a:pPr>
            <a:r>
              <a:rPr lang="en-US" sz="5165" spc="263">
                <a:solidFill>
                  <a:srgbClr val="545454"/>
                </a:solidFill>
                <a:latin typeface="Handy Casual"/>
              </a:rPr>
              <a:t> “GROWIN’UP”  </a:t>
            </a:r>
          </a:p>
        </p:txBody>
      </p:sp>
      <p:sp>
        <p:nvSpPr>
          <p:cNvPr id="10" name="TextBox 10"/>
          <p:cNvSpPr txBox="1"/>
          <p:nvPr/>
        </p:nvSpPr>
        <p:spPr>
          <a:xfrm>
            <a:off x="3230733" y="2881657"/>
            <a:ext cx="5959040" cy="2357633"/>
          </a:xfrm>
          <a:prstGeom prst="rect">
            <a:avLst/>
          </a:prstGeom>
        </p:spPr>
        <p:txBody>
          <a:bodyPr lIns="0" tIns="0" rIns="0" bIns="0" rtlCol="0" anchor="t">
            <a:spAutoFit/>
          </a:bodyPr>
          <a:lstStyle/>
          <a:p>
            <a:pPr algn="ctr">
              <a:lnSpc>
                <a:spcPts val="4667"/>
              </a:lnSpc>
              <a:spcBef>
                <a:spcPct val="0"/>
              </a:spcBef>
            </a:pPr>
            <a:r>
              <a:rPr lang="en-US" sz="3334" spc="170">
                <a:solidFill>
                  <a:srgbClr val="545454"/>
                </a:solidFill>
                <a:latin typeface="Handy Casual"/>
              </a:rPr>
              <a:t>Mobile Application for primary students with Dyslexia to improve the Sinhala language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6958702" y="750604"/>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a:off x="503694" y="2451974"/>
            <a:ext cx="6512421" cy="2603549"/>
          </a:xfrm>
          <a:custGeom>
            <a:avLst/>
            <a:gdLst/>
            <a:ahLst/>
            <a:cxnLst/>
            <a:rect l="l" t="t" r="r" b="b"/>
            <a:pathLst>
              <a:path w="9768631" h="3905324">
                <a:moveTo>
                  <a:pt x="0" y="0"/>
                </a:moveTo>
                <a:lnTo>
                  <a:pt x="9768632" y="0"/>
                </a:lnTo>
                <a:lnTo>
                  <a:pt x="9768632" y="3905324"/>
                </a:lnTo>
                <a:lnTo>
                  <a:pt x="0" y="39053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5" name="TextBox 5"/>
          <p:cNvSpPr txBox="1"/>
          <p:nvPr/>
        </p:nvSpPr>
        <p:spPr>
          <a:xfrm>
            <a:off x="1612467" y="3049213"/>
            <a:ext cx="4294875" cy="1538883"/>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INDIVIDUAL COMPONENTS </a:t>
            </a:r>
          </a:p>
          <a:p>
            <a:pPr algn="ctr">
              <a:lnSpc>
                <a:spcPts val="4000"/>
              </a:lnSpc>
            </a:pPr>
            <a:endParaRPr lang="en-US" sz="4000" spc="204">
              <a:solidFill>
                <a:srgbClr val="110F0D"/>
              </a:solidFill>
              <a:latin typeface="Handy Casual"/>
            </a:endParaRPr>
          </a:p>
        </p:txBody>
      </p:sp>
      <p:sp>
        <p:nvSpPr>
          <p:cNvPr id="6" name="Freeform 6"/>
          <p:cNvSpPr/>
          <p:nvPr/>
        </p:nvSpPr>
        <p:spPr>
          <a:xfrm>
            <a:off x="7198221" y="2282757"/>
            <a:ext cx="3302491" cy="3889443"/>
          </a:xfrm>
          <a:custGeom>
            <a:avLst/>
            <a:gdLst/>
            <a:ahLst/>
            <a:cxnLst/>
            <a:rect l="l" t="t" r="r" b="b"/>
            <a:pathLst>
              <a:path w="4953736" h="5834164">
                <a:moveTo>
                  <a:pt x="0" y="0"/>
                </a:moveTo>
                <a:lnTo>
                  <a:pt x="4953736" y="0"/>
                </a:lnTo>
                <a:lnTo>
                  <a:pt x="4953736" y="5834164"/>
                </a:lnTo>
                <a:lnTo>
                  <a:pt x="0" y="58341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flipH="1">
            <a:off x="10649732" y="5192950"/>
            <a:ext cx="861885" cy="983606"/>
          </a:xfrm>
          <a:custGeom>
            <a:avLst/>
            <a:gdLst/>
            <a:ahLst/>
            <a:cxnLst/>
            <a:rect l="l" t="t" r="r" b="b"/>
            <a:pathLst>
              <a:path w="1292827" h="1475409">
                <a:moveTo>
                  <a:pt x="1292827" y="0"/>
                </a:moveTo>
                <a:lnTo>
                  <a:pt x="0" y="0"/>
                </a:lnTo>
                <a:lnTo>
                  <a:pt x="0" y="1475409"/>
                </a:lnTo>
                <a:lnTo>
                  <a:pt x="1292827" y="1475409"/>
                </a:lnTo>
                <a:lnTo>
                  <a:pt x="129282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223275" y="3981944"/>
            <a:ext cx="5004743" cy="4868249"/>
          </a:xfrm>
          <a:custGeom>
            <a:avLst/>
            <a:gdLst/>
            <a:ahLst/>
            <a:cxnLst/>
            <a:rect l="l" t="t" r="r" b="b"/>
            <a:pathLst>
              <a:path w="7507114" h="7302374">
                <a:moveTo>
                  <a:pt x="0" y="0"/>
                </a:moveTo>
                <a:lnTo>
                  <a:pt x="7507114" y="0"/>
                </a:lnTo>
                <a:lnTo>
                  <a:pt x="7507114" y="7302375"/>
                </a:lnTo>
                <a:lnTo>
                  <a:pt x="0" y="7302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flipV="1">
            <a:off x="-466212" y="3738076"/>
            <a:ext cx="5004743" cy="4868249"/>
          </a:xfrm>
          <a:custGeom>
            <a:avLst/>
            <a:gdLst/>
            <a:ahLst/>
            <a:cxnLst/>
            <a:rect l="l" t="t" r="r" b="b"/>
            <a:pathLst>
              <a:path w="7507114" h="7302374">
                <a:moveTo>
                  <a:pt x="0" y="7302374"/>
                </a:moveTo>
                <a:lnTo>
                  <a:pt x="7507114" y="7302374"/>
                </a:lnTo>
                <a:lnTo>
                  <a:pt x="7507114" y="0"/>
                </a:lnTo>
                <a:lnTo>
                  <a:pt x="0" y="0"/>
                </a:lnTo>
                <a:lnTo>
                  <a:pt x="0" y="7302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rot="5400000">
            <a:off x="3586421" y="3011838"/>
            <a:ext cx="5004743" cy="4868249"/>
          </a:xfrm>
          <a:custGeom>
            <a:avLst/>
            <a:gdLst/>
            <a:ahLst/>
            <a:cxnLst/>
            <a:rect l="l" t="t" r="r" b="b"/>
            <a:pathLst>
              <a:path w="7507114" h="7302374">
                <a:moveTo>
                  <a:pt x="0" y="0"/>
                </a:moveTo>
                <a:lnTo>
                  <a:pt x="7507114" y="0"/>
                </a:lnTo>
                <a:lnTo>
                  <a:pt x="7507114" y="7302374"/>
                </a:lnTo>
                <a:lnTo>
                  <a:pt x="0" y="730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186885" y="4133182"/>
            <a:ext cx="2334363" cy="2625562"/>
          </a:xfrm>
          <a:custGeom>
            <a:avLst/>
            <a:gdLst/>
            <a:ahLst/>
            <a:cxnLst/>
            <a:rect l="l" t="t" r="r" b="b"/>
            <a:pathLst>
              <a:path w="3501545" h="3938343">
                <a:moveTo>
                  <a:pt x="0" y="0"/>
                </a:moveTo>
                <a:lnTo>
                  <a:pt x="3501545" y="0"/>
                </a:lnTo>
                <a:lnTo>
                  <a:pt x="3501545" y="3938343"/>
                </a:lnTo>
                <a:lnTo>
                  <a:pt x="0" y="39383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grpSp>
        <p:nvGrpSpPr>
          <p:cNvPr id="7" name="Group 7"/>
          <p:cNvGrpSpPr>
            <a:grpSpLocks noChangeAspect="1"/>
          </p:cNvGrpSpPr>
          <p:nvPr/>
        </p:nvGrpSpPr>
        <p:grpSpPr>
          <a:xfrm>
            <a:off x="5290690" y="657692"/>
            <a:ext cx="1635886" cy="163587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1666" r="-11666"/>
              </a:stretch>
            </a:blipFill>
          </p:spPr>
          <p:txBody>
            <a:bodyPr/>
            <a:lstStyle/>
            <a:p>
              <a:endParaRPr lang="en-US" sz="1200"/>
            </a:p>
          </p:txBody>
        </p:sp>
      </p:grpSp>
      <p:sp>
        <p:nvSpPr>
          <p:cNvPr id="9" name="TextBox 9"/>
          <p:cNvSpPr txBox="1"/>
          <p:nvPr/>
        </p:nvSpPr>
        <p:spPr>
          <a:xfrm>
            <a:off x="5059057" y="2385603"/>
            <a:ext cx="2099151"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IT20127428</a:t>
            </a:r>
          </a:p>
          <a:p>
            <a:pPr algn="ctr">
              <a:lnSpc>
                <a:spcPts val="3416"/>
              </a:lnSpc>
            </a:pPr>
            <a:r>
              <a:rPr lang="en-US" sz="2439" spc="124">
                <a:solidFill>
                  <a:srgbClr val="110F0D"/>
                </a:solidFill>
                <a:latin typeface="Handy Casual"/>
              </a:rPr>
              <a:t>MEDDADUWAGE P.M</a:t>
            </a:r>
          </a:p>
          <a:p>
            <a:pPr algn="ctr">
              <a:lnSpc>
                <a:spcPts val="3416"/>
              </a:lnSpc>
              <a:spcBef>
                <a:spcPct val="0"/>
              </a:spcBef>
            </a:pPr>
            <a:endParaRPr lang="en-US" sz="2439" spc="124">
              <a:solidFill>
                <a:srgbClr val="110F0D"/>
              </a:solidFill>
              <a:latin typeface="Handy Casual"/>
            </a:endParaRPr>
          </a:p>
        </p:txBody>
      </p:sp>
      <p:sp>
        <p:nvSpPr>
          <p:cNvPr id="10" name="TextBox 10"/>
          <p:cNvSpPr txBox="1"/>
          <p:nvPr/>
        </p:nvSpPr>
        <p:spPr>
          <a:xfrm>
            <a:off x="0" y="4125330"/>
            <a:ext cx="12177585" cy="1756378"/>
          </a:xfrm>
          <a:prstGeom prst="rect">
            <a:avLst/>
          </a:prstGeom>
        </p:spPr>
        <p:txBody>
          <a:bodyPr lIns="0" tIns="0" rIns="0" bIns="0" rtlCol="0" anchor="t">
            <a:spAutoFit/>
          </a:bodyPr>
          <a:lstStyle/>
          <a:p>
            <a:pPr algn="ctr">
              <a:lnSpc>
                <a:spcPts val="3509"/>
              </a:lnSpc>
            </a:pPr>
            <a:r>
              <a:rPr lang="en-US" sz="2506" spc="127">
                <a:solidFill>
                  <a:srgbClr val="110F0D"/>
                </a:solidFill>
                <a:latin typeface="Handy Casual"/>
              </a:rPr>
              <a:t>ANALYZING SEQUENTIAL DIFFICULTIES FACED BY THE KIDS OF THE AGE LIMIT OF 6-8 AND THE IMPACT OF VISUAL DYSLEXIA AND PROVIDING SOLUTIONS TO OVERCOME THEM</a:t>
            </a:r>
          </a:p>
          <a:p>
            <a:pPr algn="ctr">
              <a:lnSpc>
                <a:spcPts val="3509"/>
              </a:lnSpc>
              <a:spcBef>
                <a:spcPct val="0"/>
              </a:spcBef>
            </a:pPr>
            <a:endParaRPr lang="en-US" sz="2506" spc="127">
              <a:solidFill>
                <a:srgbClr val="110F0D"/>
              </a:solidFill>
              <a:latin typeface="Handy Casual"/>
            </a:endParaRPr>
          </a:p>
        </p:txBody>
      </p:sp>
      <p:sp>
        <p:nvSpPr>
          <p:cNvPr id="11" name="TextBox 11"/>
          <p:cNvSpPr txBox="1"/>
          <p:nvPr/>
        </p:nvSpPr>
        <p:spPr>
          <a:xfrm>
            <a:off x="5290690" y="3507547"/>
            <a:ext cx="1671875" cy="834267"/>
          </a:xfrm>
          <a:prstGeom prst="rect">
            <a:avLst/>
          </a:prstGeom>
        </p:spPr>
        <p:txBody>
          <a:bodyPr lIns="0" tIns="0" rIns="0" bIns="0" rtlCol="0" anchor="t">
            <a:spAutoFit/>
          </a:bodyPr>
          <a:lstStyle/>
          <a:p>
            <a:pPr algn="ctr">
              <a:lnSpc>
                <a:spcPts val="3416"/>
              </a:lnSpc>
              <a:spcBef>
                <a:spcPct val="0"/>
              </a:spcBef>
            </a:pPr>
            <a:r>
              <a:rPr lang="en-US" sz="2439" spc="124">
                <a:solidFill>
                  <a:srgbClr val="110F0D"/>
                </a:solidFill>
                <a:latin typeface="Handy Casual"/>
              </a:rPr>
              <a:t>COMPONENT 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1" y="2042449"/>
            <a:ext cx="5417407" cy="4129751"/>
            <a:chOff x="0" y="0"/>
            <a:chExt cx="2140210" cy="1631507"/>
          </a:xfrm>
        </p:grpSpPr>
        <p:sp>
          <p:nvSpPr>
            <p:cNvPr id="4" name="Freeform 4"/>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6" name="Freeform 6"/>
          <p:cNvSpPr/>
          <p:nvPr/>
        </p:nvSpPr>
        <p:spPr>
          <a:xfrm>
            <a:off x="989991" y="693192"/>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1141015" y="988349"/>
            <a:ext cx="4294875" cy="1538883"/>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MAIN OBJECTIVE </a:t>
            </a:r>
          </a:p>
          <a:p>
            <a:pPr algn="ctr">
              <a:lnSpc>
                <a:spcPts val="4000"/>
              </a:lnSpc>
            </a:pPr>
            <a:endParaRPr lang="en-US" sz="4000" spc="204">
              <a:solidFill>
                <a:srgbClr val="110F0D"/>
              </a:solidFill>
              <a:latin typeface="Handy Casual"/>
            </a:endParaRPr>
          </a:p>
        </p:txBody>
      </p:sp>
      <p:sp>
        <p:nvSpPr>
          <p:cNvPr id="8" name="TextBox 8"/>
          <p:cNvSpPr txBox="1"/>
          <p:nvPr/>
        </p:nvSpPr>
        <p:spPr>
          <a:xfrm>
            <a:off x="1202093" y="2920115"/>
            <a:ext cx="4384820" cy="1692771"/>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To identify the specific sequential difficulties faced by children aged 6-8 with visual dyslexia and the impact of these difficulties on their academic performance.</a:t>
            </a:r>
          </a:p>
          <a:p>
            <a:pPr algn="ctr">
              <a:lnSpc>
                <a:spcPts val="2200"/>
              </a:lnSpc>
            </a:pPr>
            <a:endParaRPr lang="en-US" sz="2000" spc="102">
              <a:solidFill>
                <a:srgbClr val="110F0D"/>
              </a:solidFill>
              <a:latin typeface="Canva Sans"/>
            </a:endParaRPr>
          </a:p>
        </p:txBody>
      </p:sp>
      <p:grpSp>
        <p:nvGrpSpPr>
          <p:cNvPr id="9" name="Group 9"/>
          <p:cNvGrpSpPr/>
          <p:nvPr/>
        </p:nvGrpSpPr>
        <p:grpSpPr>
          <a:xfrm>
            <a:off x="6605087" y="2042449"/>
            <a:ext cx="5417407" cy="4129751"/>
            <a:chOff x="0" y="0"/>
            <a:chExt cx="2140210" cy="1631507"/>
          </a:xfrm>
        </p:grpSpPr>
        <p:sp>
          <p:nvSpPr>
            <p:cNvPr id="10" name="Freeform 10"/>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11" name="TextBox 11"/>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12" name="TextBox 12"/>
          <p:cNvSpPr txBox="1"/>
          <p:nvPr/>
        </p:nvSpPr>
        <p:spPr>
          <a:xfrm>
            <a:off x="6658906" y="2920115"/>
            <a:ext cx="5309769" cy="1410643"/>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combines sound effects, visual feedback, phonics-based games, and auto-correction algorithms to assist dyslexic learners in improving Sinhala language skills.  </a:t>
            </a:r>
          </a:p>
        </p:txBody>
      </p:sp>
      <p:sp>
        <p:nvSpPr>
          <p:cNvPr id="13" name="Freeform 13"/>
          <p:cNvSpPr/>
          <p:nvPr/>
        </p:nvSpPr>
        <p:spPr>
          <a:xfrm>
            <a:off x="6819332" y="615566"/>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TextBox 14"/>
          <p:cNvSpPr txBox="1"/>
          <p:nvPr/>
        </p:nvSpPr>
        <p:spPr>
          <a:xfrm>
            <a:off x="7121380" y="988349"/>
            <a:ext cx="4294875" cy="1025922"/>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SOLUTION IDENTIFIED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57773" y="-496305"/>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629081" y="1277149"/>
            <a:ext cx="8933838" cy="5028439"/>
          </a:xfrm>
          <a:custGeom>
            <a:avLst/>
            <a:gdLst/>
            <a:ahLst/>
            <a:cxnLst/>
            <a:rect l="l" t="t" r="r" b="b"/>
            <a:pathLst>
              <a:path w="13400757" h="7542658">
                <a:moveTo>
                  <a:pt x="0" y="0"/>
                </a:moveTo>
                <a:lnTo>
                  <a:pt x="13400758" y="0"/>
                </a:lnTo>
                <a:lnTo>
                  <a:pt x="13400758" y="7542658"/>
                </a:lnTo>
                <a:lnTo>
                  <a:pt x="0" y="7542658"/>
                </a:lnTo>
                <a:lnTo>
                  <a:pt x="0" y="0"/>
                </a:lnTo>
                <a:close/>
              </a:path>
            </a:pathLst>
          </a:custGeom>
          <a:blipFill>
            <a:blip r:embed="rId4"/>
            <a:stretch>
              <a:fillRect/>
            </a:stretch>
          </a:blipFill>
        </p:spPr>
        <p:txBody>
          <a:bodyPr/>
          <a:lstStyle/>
          <a:p>
            <a:endParaRPr lang="en-US" sz="1200"/>
          </a:p>
        </p:txBody>
      </p:sp>
      <p:sp>
        <p:nvSpPr>
          <p:cNvPr id="4" name="TextBox 4"/>
          <p:cNvSpPr txBox="1"/>
          <p:nvPr/>
        </p:nvSpPr>
        <p:spPr>
          <a:xfrm>
            <a:off x="2995311" y="464383"/>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COMPONENT OVERVIEW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3128" y="2404270"/>
            <a:ext cx="631229" cy="631229"/>
            <a:chOff x="0" y="0"/>
            <a:chExt cx="556826" cy="556826"/>
          </a:xfrm>
        </p:grpSpPr>
        <p:sp>
          <p:nvSpPr>
            <p:cNvPr id="3" name="Freeform 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86EAE9"/>
            </a:solidFill>
          </p:spPr>
          <p:txBody>
            <a:bodyPr/>
            <a:lstStyle/>
            <a:p>
              <a:endParaRPr lang="en-US" sz="1200"/>
            </a:p>
          </p:txBody>
        </p:sp>
        <p:sp>
          <p:nvSpPr>
            <p:cNvPr id="4" name="TextBox 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1</a:t>
              </a:r>
            </a:p>
          </p:txBody>
        </p:sp>
      </p:grpSp>
      <p:sp>
        <p:nvSpPr>
          <p:cNvPr id="5" name="Freeform 5"/>
          <p:cNvSpPr/>
          <p:nvPr/>
        </p:nvSpPr>
        <p:spPr>
          <a:xfrm rot="5400000">
            <a:off x="7973999" y="2746731"/>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TextBox 6"/>
          <p:cNvSpPr txBox="1"/>
          <p:nvPr/>
        </p:nvSpPr>
        <p:spPr>
          <a:xfrm>
            <a:off x="8031412"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BACKEND-DEVELPOMENT </a:t>
            </a:r>
          </a:p>
        </p:txBody>
      </p:sp>
      <p:sp>
        <p:nvSpPr>
          <p:cNvPr id="7" name="TextBox 7"/>
          <p:cNvSpPr txBox="1"/>
          <p:nvPr/>
        </p:nvSpPr>
        <p:spPr>
          <a:xfrm>
            <a:off x="2522203"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REQUIREMENT GATHERING </a:t>
            </a:r>
          </a:p>
        </p:txBody>
      </p:sp>
      <p:sp>
        <p:nvSpPr>
          <p:cNvPr id="8" name="TextBox 8"/>
          <p:cNvSpPr txBox="1"/>
          <p:nvPr/>
        </p:nvSpPr>
        <p:spPr>
          <a:xfrm>
            <a:off x="6195009"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FRONT-END DEVELOPMENT</a:t>
            </a:r>
          </a:p>
        </p:txBody>
      </p:sp>
      <p:grpSp>
        <p:nvGrpSpPr>
          <p:cNvPr id="9" name="Group 9"/>
          <p:cNvGrpSpPr/>
          <p:nvPr/>
        </p:nvGrpSpPr>
        <p:grpSpPr>
          <a:xfrm>
            <a:off x="4906127" y="2392753"/>
            <a:ext cx="631229" cy="631229"/>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EDAD8"/>
            </a:solidFill>
          </p:spPr>
          <p:txBody>
            <a:bodyPr/>
            <a:lstStyle/>
            <a:p>
              <a:endParaRPr lang="en-US" sz="1200"/>
            </a:p>
          </p:txBody>
        </p:sp>
        <p:sp>
          <p:nvSpPr>
            <p:cNvPr id="11" name="TextBox 11"/>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2</a:t>
              </a:r>
            </a:p>
          </p:txBody>
        </p:sp>
      </p:grpSp>
      <p:grpSp>
        <p:nvGrpSpPr>
          <p:cNvPr id="12" name="Group 12"/>
          <p:cNvGrpSpPr/>
          <p:nvPr/>
        </p:nvGrpSpPr>
        <p:grpSpPr>
          <a:xfrm>
            <a:off x="6696995" y="2404270"/>
            <a:ext cx="631229" cy="631229"/>
            <a:chOff x="0" y="0"/>
            <a:chExt cx="556826" cy="556826"/>
          </a:xfrm>
        </p:grpSpPr>
        <p:sp>
          <p:nvSpPr>
            <p:cNvPr id="13" name="Freeform 1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7C9EF"/>
            </a:solidFill>
          </p:spPr>
          <p:txBody>
            <a:bodyPr/>
            <a:lstStyle/>
            <a:p>
              <a:endParaRPr lang="en-US" sz="1200"/>
            </a:p>
          </p:txBody>
        </p:sp>
        <p:sp>
          <p:nvSpPr>
            <p:cNvPr id="14" name="TextBox 1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3</a:t>
              </a:r>
            </a:p>
          </p:txBody>
        </p:sp>
      </p:grpSp>
      <p:grpSp>
        <p:nvGrpSpPr>
          <p:cNvPr id="15" name="Group 15"/>
          <p:cNvGrpSpPr/>
          <p:nvPr/>
        </p:nvGrpSpPr>
        <p:grpSpPr>
          <a:xfrm>
            <a:off x="8533928" y="2404270"/>
            <a:ext cx="631229" cy="631229"/>
            <a:chOff x="0" y="0"/>
            <a:chExt cx="556826" cy="556826"/>
          </a:xfrm>
        </p:grpSpPr>
        <p:sp>
          <p:nvSpPr>
            <p:cNvPr id="16" name="Freeform 1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8AFD6"/>
            </a:solidFill>
          </p:spPr>
          <p:txBody>
            <a:bodyPr/>
            <a:lstStyle/>
            <a:p>
              <a:endParaRPr lang="en-US" sz="1200"/>
            </a:p>
          </p:txBody>
        </p:sp>
        <p:sp>
          <p:nvSpPr>
            <p:cNvPr id="17" name="TextBox 17"/>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4</a:t>
              </a:r>
            </a:p>
          </p:txBody>
        </p:sp>
      </p:grpSp>
      <p:sp>
        <p:nvSpPr>
          <p:cNvPr id="18" name="AutoShape 18"/>
          <p:cNvSpPr/>
          <p:nvPr/>
        </p:nvSpPr>
        <p:spPr>
          <a:xfrm>
            <a:off x="3338742" y="3035499"/>
            <a:ext cx="0" cy="52807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19" name="AutoShape 19"/>
          <p:cNvSpPr/>
          <p:nvPr/>
        </p:nvSpPr>
        <p:spPr>
          <a:xfrm>
            <a:off x="5221742" y="3023982"/>
            <a:ext cx="0" cy="54008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20" name="AutoShape 20"/>
          <p:cNvSpPr/>
          <p:nvPr/>
        </p:nvSpPr>
        <p:spPr>
          <a:xfrm>
            <a:off x="7012609" y="3035499"/>
            <a:ext cx="0" cy="528079"/>
          </a:xfrm>
          <a:prstGeom prst="line">
            <a:avLst/>
          </a:prstGeom>
          <a:ln w="47625" cap="flat">
            <a:solidFill>
              <a:srgbClr val="37C9EF"/>
            </a:solidFill>
            <a:prstDash val="solid"/>
            <a:headEnd type="none" w="sm" len="sm"/>
            <a:tailEnd type="oval" w="lg" len="lg"/>
          </a:ln>
        </p:spPr>
        <p:txBody>
          <a:bodyPr/>
          <a:lstStyle/>
          <a:p>
            <a:endParaRPr lang="en-US" sz="1200"/>
          </a:p>
        </p:txBody>
      </p:sp>
      <p:sp>
        <p:nvSpPr>
          <p:cNvPr id="21" name="AutoShape 21"/>
          <p:cNvSpPr/>
          <p:nvPr/>
        </p:nvSpPr>
        <p:spPr>
          <a:xfrm>
            <a:off x="8849543" y="3035499"/>
            <a:ext cx="0" cy="528079"/>
          </a:xfrm>
          <a:prstGeom prst="line">
            <a:avLst/>
          </a:prstGeom>
          <a:ln w="47625" cap="flat">
            <a:solidFill>
              <a:srgbClr val="18AFD6"/>
            </a:solidFill>
            <a:prstDash val="solid"/>
            <a:headEnd type="none" w="sm" len="sm"/>
            <a:tailEnd type="oval" w="lg" len="lg"/>
          </a:ln>
        </p:spPr>
        <p:txBody>
          <a:bodyPr/>
          <a:lstStyle/>
          <a:p>
            <a:endParaRPr lang="en-US" sz="1200"/>
          </a:p>
        </p:txBody>
      </p:sp>
      <p:sp>
        <p:nvSpPr>
          <p:cNvPr id="22" name="AutoShape 22"/>
          <p:cNvSpPr/>
          <p:nvPr/>
        </p:nvSpPr>
        <p:spPr>
          <a:xfrm flipV="1">
            <a:off x="3654358" y="2708368"/>
            <a:ext cx="1251770"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3" name="AutoShape 23"/>
          <p:cNvSpPr/>
          <p:nvPr/>
        </p:nvSpPr>
        <p:spPr>
          <a:xfrm>
            <a:off x="5537357" y="2708368"/>
            <a:ext cx="1159638"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4" name="AutoShape 24"/>
          <p:cNvSpPr/>
          <p:nvPr/>
        </p:nvSpPr>
        <p:spPr>
          <a:xfrm>
            <a:off x="7328224" y="2719884"/>
            <a:ext cx="1205704" cy="0"/>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5" name="TextBox 25"/>
          <p:cNvSpPr txBox="1"/>
          <p:nvPr/>
        </p:nvSpPr>
        <p:spPr>
          <a:xfrm>
            <a:off x="2995311" y="774700"/>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PROGRESS OVERVIEW DIAGRAM</a:t>
            </a:r>
          </a:p>
        </p:txBody>
      </p:sp>
      <p:sp>
        <p:nvSpPr>
          <p:cNvPr id="26" name="TextBox 26"/>
          <p:cNvSpPr txBox="1"/>
          <p:nvPr/>
        </p:nvSpPr>
        <p:spPr>
          <a:xfrm>
            <a:off x="4478790"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DATA COLLECTION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0" y="4724189"/>
            <a:ext cx="2350015" cy="1353549"/>
            <a:chOff x="0" y="0"/>
            <a:chExt cx="928401" cy="534735"/>
          </a:xfrm>
        </p:grpSpPr>
        <p:sp>
          <p:nvSpPr>
            <p:cNvPr id="4" name="Freeform 4"/>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4FCDCC"/>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1</a:t>
              </a:r>
            </a:p>
          </p:txBody>
        </p:sp>
      </p:grpSp>
      <p:grpSp>
        <p:nvGrpSpPr>
          <p:cNvPr id="6" name="Group 6"/>
          <p:cNvGrpSpPr/>
          <p:nvPr/>
        </p:nvGrpSpPr>
        <p:grpSpPr>
          <a:xfrm rot="-10800000">
            <a:off x="2606466" y="5666292"/>
            <a:ext cx="429349" cy="41144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8B6B4">
                <a:alpha val="49804"/>
              </a:srgbClr>
            </a:solidFill>
          </p:spPr>
          <p:txBody>
            <a:bodyPr/>
            <a:lstStyle/>
            <a:p>
              <a:endParaRPr lang="en-US" sz="1200"/>
            </a:p>
          </p:txBody>
        </p:sp>
      </p:grpSp>
      <p:grpSp>
        <p:nvGrpSpPr>
          <p:cNvPr id="8" name="Group 8"/>
          <p:cNvGrpSpPr/>
          <p:nvPr/>
        </p:nvGrpSpPr>
        <p:grpSpPr>
          <a:xfrm>
            <a:off x="2606465" y="4312744"/>
            <a:ext cx="2350015" cy="1353549"/>
            <a:chOff x="0" y="0"/>
            <a:chExt cx="928401" cy="534735"/>
          </a:xfrm>
        </p:grpSpPr>
        <p:sp>
          <p:nvSpPr>
            <p:cNvPr id="9" name="Freeform 9"/>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18B6B4"/>
            </a:solidFill>
          </p:spPr>
          <p:txBody>
            <a:bodyPr/>
            <a:lstStyle/>
            <a:p>
              <a:endParaRPr lang="en-US" sz="1200"/>
            </a:p>
          </p:txBody>
        </p:sp>
        <p:sp>
          <p:nvSpPr>
            <p:cNvPr id="10" name="TextBox 10"/>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a:t>
              </a:r>
            </a:p>
          </p:txBody>
        </p:sp>
      </p:grpSp>
      <p:grpSp>
        <p:nvGrpSpPr>
          <p:cNvPr id="11" name="Group 11"/>
          <p:cNvGrpSpPr/>
          <p:nvPr/>
        </p:nvGrpSpPr>
        <p:grpSpPr>
          <a:xfrm>
            <a:off x="4561620" y="3901298"/>
            <a:ext cx="2350015" cy="1353549"/>
            <a:chOff x="0" y="0"/>
            <a:chExt cx="928401" cy="534735"/>
          </a:xfrm>
        </p:grpSpPr>
        <p:sp>
          <p:nvSpPr>
            <p:cNvPr id="12" name="Freeform 12"/>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37C9EF"/>
            </a:solidFill>
          </p:spPr>
          <p:txBody>
            <a:bodyPr/>
            <a:lstStyle/>
            <a:p>
              <a:endParaRPr lang="en-US" sz="1200"/>
            </a:p>
          </p:txBody>
        </p:sp>
        <p:sp>
          <p:nvSpPr>
            <p:cNvPr id="13" name="TextBox 13"/>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3</a:t>
              </a:r>
            </a:p>
          </p:txBody>
        </p:sp>
      </p:grpSp>
      <p:grpSp>
        <p:nvGrpSpPr>
          <p:cNvPr id="14" name="Group 14"/>
          <p:cNvGrpSpPr/>
          <p:nvPr/>
        </p:nvGrpSpPr>
        <p:grpSpPr>
          <a:xfrm>
            <a:off x="6499530" y="3493426"/>
            <a:ext cx="2350015" cy="1353549"/>
            <a:chOff x="0" y="0"/>
            <a:chExt cx="928401" cy="534735"/>
          </a:xfrm>
        </p:grpSpPr>
        <p:sp>
          <p:nvSpPr>
            <p:cNvPr id="15" name="Freeform 15"/>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2C92D5"/>
            </a:solidFill>
          </p:spPr>
          <p:txBody>
            <a:bodyPr/>
            <a:lstStyle/>
            <a:p>
              <a:endParaRPr lang="en-US" sz="1200"/>
            </a:p>
          </p:txBody>
        </p:sp>
        <p:sp>
          <p:nvSpPr>
            <p:cNvPr id="16" name="TextBox 16"/>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4</a:t>
              </a:r>
            </a:p>
          </p:txBody>
        </p:sp>
      </p:grpSp>
      <p:grpSp>
        <p:nvGrpSpPr>
          <p:cNvPr id="17" name="Group 17"/>
          <p:cNvGrpSpPr/>
          <p:nvPr/>
        </p:nvGrpSpPr>
        <p:grpSpPr>
          <a:xfrm rot="-10800000">
            <a:off x="6493180" y="4843402"/>
            <a:ext cx="412105" cy="41144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2C92D5">
                <a:alpha val="49804"/>
              </a:srgbClr>
            </a:solidFill>
          </p:spPr>
          <p:txBody>
            <a:bodyPr/>
            <a:lstStyle/>
            <a:p>
              <a:endParaRPr lang="en-US" sz="1200"/>
            </a:p>
          </p:txBody>
        </p:sp>
      </p:grpSp>
      <p:grpSp>
        <p:nvGrpSpPr>
          <p:cNvPr id="19" name="Group 19"/>
          <p:cNvGrpSpPr/>
          <p:nvPr/>
        </p:nvGrpSpPr>
        <p:grpSpPr>
          <a:xfrm rot="-10800000">
            <a:off x="4550726" y="5254847"/>
            <a:ext cx="412105" cy="411445"/>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37C9EF">
                <a:alpha val="49804"/>
              </a:srgbClr>
            </a:solidFill>
          </p:spPr>
          <p:txBody>
            <a:bodyPr/>
            <a:lstStyle/>
            <a:p>
              <a:endParaRPr lang="en-US" sz="1200"/>
            </a:p>
          </p:txBody>
        </p:sp>
      </p:grpSp>
      <p:grpSp>
        <p:nvGrpSpPr>
          <p:cNvPr id="21" name="Group 21"/>
          <p:cNvGrpSpPr/>
          <p:nvPr/>
        </p:nvGrpSpPr>
        <p:grpSpPr>
          <a:xfrm>
            <a:off x="8433623" y="2383008"/>
            <a:ext cx="3017294" cy="2680411"/>
            <a:chOff x="0" y="0"/>
            <a:chExt cx="977479" cy="868343"/>
          </a:xfrm>
        </p:grpSpPr>
        <p:sp>
          <p:nvSpPr>
            <p:cNvPr id="22" name="Freeform 22"/>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path>
              </a:pathLst>
            </a:custGeom>
            <a:solidFill>
              <a:srgbClr val="13538A"/>
            </a:solidFill>
          </p:spPr>
          <p:txBody>
            <a:bodyPr/>
            <a:lstStyle/>
            <a:p>
              <a:endParaRPr lang="en-US" sz="1200"/>
            </a:p>
          </p:txBody>
        </p:sp>
        <p:sp>
          <p:nvSpPr>
            <p:cNvPr id="23" name="TextBox 23"/>
            <p:cNvSpPr txBox="1"/>
            <p:nvPr/>
          </p:nvSpPr>
          <p:spPr>
            <a:xfrm>
              <a:off x="0" y="127000"/>
              <a:ext cx="711200" cy="4826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5</a:t>
              </a:r>
            </a:p>
          </p:txBody>
        </p:sp>
      </p:grpSp>
      <p:grpSp>
        <p:nvGrpSpPr>
          <p:cNvPr id="24" name="Group 24"/>
          <p:cNvGrpSpPr/>
          <p:nvPr/>
        </p:nvGrpSpPr>
        <p:grpSpPr>
          <a:xfrm rot="-10800000">
            <a:off x="8427273" y="4431956"/>
            <a:ext cx="412105" cy="411445"/>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3538A">
                <a:alpha val="49804"/>
              </a:srgbClr>
            </a:solidFill>
          </p:spPr>
          <p:txBody>
            <a:bodyPr/>
            <a:lstStyle/>
            <a:p>
              <a:endParaRPr lang="en-US" sz="1200"/>
            </a:p>
          </p:txBody>
        </p:sp>
      </p:grpSp>
      <p:sp>
        <p:nvSpPr>
          <p:cNvPr id="26" name="Freeform 26"/>
          <p:cNvSpPr/>
          <p:nvPr/>
        </p:nvSpPr>
        <p:spPr>
          <a:xfrm rot="5400000">
            <a:off x="-962183" y="-429667"/>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7" name="TextBox 27"/>
          <p:cNvSpPr txBox="1"/>
          <p:nvPr/>
        </p:nvSpPr>
        <p:spPr>
          <a:xfrm>
            <a:off x="1024272" y="3410772"/>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 Finalize the front end  </a:t>
            </a:r>
          </a:p>
          <a:p>
            <a:pPr algn="ctr">
              <a:lnSpc>
                <a:spcPts val="2427"/>
              </a:lnSpc>
            </a:pPr>
            <a:endParaRPr lang="en-US" sz="1733" spc="52">
              <a:solidFill>
                <a:srgbClr val="191919"/>
              </a:solidFill>
              <a:latin typeface="Aileron"/>
            </a:endParaRPr>
          </a:p>
        </p:txBody>
      </p:sp>
      <p:sp>
        <p:nvSpPr>
          <p:cNvPr id="28" name="TextBox 28"/>
          <p:cNvSpPr txBox="1"/>
          <p:nvPr/>
        </p:nvSpPr>
        <p:spPr>
          <a:xfrm>
            <a:off x="3035815" y="2341312"/>
            <a:ext cx="1258503" cy="1512530"/>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Futher develop the quiz features</a:t>
            </a:r>
          </a:p>
          <a:p>
            <a:pPr algn="ctr">
              <a:lnSpc>
                <a:spcPts val="2427"/>
              </a:lnSpc>
            </a:pPr>
            <a:endParaRPr lang="en-US" sz="1733" spc="52">
              <a:solidFill>
                <a:srgbClr val="191919"/>
              </a:solidFill>
              <a:latin typeface="Aileron"/>
            </a:endParaRPr>
          </a:p>
        </p:txBody>
      </p:sp>
      <p:sp>
        <p:nvSpPr>
          <p:cNvPr id="29" name="TextBox 29"/>
          <p:cNvSpPr txBox="1"/>
          <p:nvPr/>
        </p:nvSpPr>
        <p:spPr>
          <a:xfrm>
            <a:off x="4962830" y="2125093"/>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Implement the dashboad</a:t>
            </a:r>
          </a:p>
        </p:txBody>
      </p:sp>
      <p:sp>
        <p:nvSpPr>
          <p:cNvPr id="30" name="TextBox 30"/>
          <p:cNvSpPr txBox="1"/>
          <p:nvPr/>
        </p:nvSpPr>
        <p:spPr>
          <a:xfrm>
            <a:off x="6873849" y="1820294"/>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Complete the mobile application</a:t>
            </a:r>
          </a:p>
          <a:p>
            <a:pPr algn="ctr">
              <a:lnSpc>
                <a:spcPts val="2427"/>
              </a:lnSpc>
            </a:pPr>
            <a:endParaRPr lang="en-US" sz="1733" spc="52">
              <a:solidFill>
                <a:srgbClr val="191919"/>
              </a:solidFill>
              <a:latin typeface="Aileron"/>
            </a:endParaRPr>
          </a:p>
        </p:txBody>
      </p:sp>
      <p:sp>
        <p:nvSpPr>
          <p:cNvPr id="31" name="TextBox 31"/>
          <p:cNvSpPr txBox="1"/>
          <p:nvPr/>
        </p:nvSpPr>
        <p:spPr>
          <a:xfrm>
            <a:off x="8741476" y="1724277"/>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Usbility testing</a:t>
            </a:r>
          </a:p>
          <a:p>
            <a:pPr algn="ctr">
              <a:lnSpc>
                <a:spcPts val="2427"/>
              </a:lnSpc>
            </a:pPr>
            <a:endParaRPr lang="en-US" sz="1733" spc="52">
              <a:solidFill>
                <a:srgbClr val="191919"/>
              </a:solidFill>
              <a:latin typeface="Aileron"/>
            </a:endParaRPr>
          </a:p>
        </p:txBody>
      </p:sp>
      <p:sp>
        <p:nvSpPr>
          <p:cNvPr id="32" name="TextBox 32"/>
          <p:cNvSpPr txBox="1"/>
          <p:nvPr/>
        </p:nvSpPr>
        <p:spPr>
          <a:xfrm>
            <a:off x="2995311" y="464384"/>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 FUTURE 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223275" y="3981944"/>
            <a:ext cx="5004743" cy="4868249"/>
          </a:xfrm>
          <a:custGeom>
            <a:avLst/>
            <a:gdLst/>
            <a:ahLst/>
            <a:cxnLst/>
            <a:rect l="l" t="t" r="r" b="b"/>
            <a:pathLst>
              <a:path w="7507114" h="7302374">
                <a:moveTo>
                  <a:pt x="0" y="0"/>
                </a:moveTo>
                <a:lnTo>
                  <a:pt x="7507114" y="0"/>
                </a:lnTo>
                <a:lnTo>
                  <a:pt x="7507114" y="7302375"/>
                </a:lnTo>
                <a:lnTo>
                  <a:pt x="0" y="7302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flipV="1">
            <a:off x="-466212" y="3738076"/>
            <a:ext cx="5004743" cy="4868249"/>
          </a:xfrm>
          <a:custGeom>
            <a:avLst/>
            <a:gdLst/>
            <a:ahLst/>
            <a:cxnLst/>
            <a:rect l="l" t="t" r="r" b="b"/>
            <a:pathLst>
              <a:path w="7507114" h="7302374">
                <a:moveTo>
                  <a:pt x="0" y="7302374"/>
                </a:moveTo>
                <a:lnTo>
                  <a:pt x="7507114" y="7302374"/>
                </a:lnTo>
                <a:lnTo>
                  <a:pt x="7507114" y="0"/>
                </a:lnTo>
                <a:lnTo>
                  <a:pt x="0" y="0"/>
                </a:lnTo>
                <a:lnTo>
                  <a:pt x="0" y="7302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rot="5400000">
            <a:off x="3586421" y="3011838"/>
            <a:ext cx="5004743" cy="4868249"/>
          </a:xfrm>
          <a:custGeom>
            <a:avLst/>
            <a:gdLst/>
            <a:ahLst/>
            <a:cxnLst/>
            <a:rect l="l" t="t" r="r" b="b"/>
            <a:pathLst>
              <a:path w="7507114" h="7302374">
                <a:moveTo>
                  <a:pt x="0" y="0"/>
                </a:moveTo>
                <a:lnTo>
                  <a:pt x="7507114" y="0"/>
                </a:lnTo>
                <a:lnTo>
                  <a:pt x="7507114" y="7302374"/>
                </a:lnTo>
                <a:lnTo>
                  <a:pt x="0" y="730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186885" y="4133182"/>
            <a:ext cx="2334363" cy="2625562"/>
          </a:xfrm>
          <a:custGeom>
            <a:avLst/>
            <a:gdLst/>
            <a:ahLst/>
            <a:cxnLst/>
            <a:rect l="l" t="t" r="r" b="b"/>
            <a:pathLst>
              <a:path w="3501545" h="3938343">
                <a:moveTo>
                  <a:pt x="0" y="0"/>
                </a:moveTo>
                <a:lnTo>
                  <a:pt x="3501545" y="0"/>
                </a:lnTo>
                <a:lnTo>
                  <a:pt x="3501545" y="3938343"/>
                </a:lnTo>
                <a:lnTo>
                  <a:pt x="0" y="39383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grpSp>
        <p:nvGrpSpPr>
          <p:cNvPr id="7" name="Group 7"/>
          <p:cNvGrpSpPr>
            <a:grpSpLocks noChangeAspect="1"/>
          </p:cNvGrpSpPr>
          <p:nvPr/>
        </p:nvGrpSpPr>
        <p:grpSpPr>
          <a:xfrm>
            <a:off x="5077052" y="685801"/>
            <a:ext cx="1635886" cy="163587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2053" r="-12053"/>
              </a:stretch>
            </a:blipFill>
          </p:spPr>
          <p:txBody>
            <a:bodyPr/>
            <a:lstStyle/>
            <a:p>
              <a:endParaRPr lang="en-US" sz="1200"/>
            </a:p>
          </p:txBody>
        </p:sp>
      </p:grpSp>
      <p:sp>
        <p:nvSpPr>
          <p:cNvPr id="9" name="TextBox 9"/>
          <p:cNvSpPr txBox="1"/>
          <p:nvPr/>
        </p:nvSpPr>
        <p:spPr>
          <a:xfrm>
            <a:off x="4910450" y="2445971"/>
            <a:ext cx="1933099"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IT20142346</a:t>
            </a:r>
          </a:p>
          <a:p>
            <a:pPr algn="ctr">
              <a:lnSpc>
                <a:spcPts val="3416"/>
              </a:lnSpc>
            </a:pPr>
            <a:r>
              <a:rPr lang="en-US" sz="2439" spc="124">
                <a:solidFill>
                  <a:srgbClr val="110F0D"/>
                </a:solidFill>
                <a:latin typeface="Handy Casual"/>
              </a:rPr>
              <a:t>SANDEEPA U.H.A.N</a:t>
            </a:r>
          </a:p>
          <a:p>
            <a:pPr algn="ctr">
              <a:lnSpc>
                <a:spcPts val="3416"/>
              </a:lnSpc>
              <a:spcBef>
                <a:spcPct val="0"/>
              </a:spcBef>
            </a:pPr>
            <a:endParaRPr lang="en-US" sz="2439" spc="124">
              <a:solidFill>
                <a:srgbClr val="110F0D"/>
              </a:solidFill>
              <a:latin typeface="Handy Casual"/>
            </a:endParaRPr>
          </a:p>
        </p:txBody>
      </p:sp>
      <p:sp>
        <p:nvSpPr>
          <p:cNvPr id="10" name="TextBox 10"/>
          <p:cNvSpPr txBox="1"/>
          <p:nvPr/>
        </p:nvSpPr>
        <p:spPr>
          <a:xfrm>
            <a:off x="0" y="4098647"/>
            <a:ext cx="12127766" cy="2205219"/>
          </a:xfrm>
          <a:prstGeom prst="rect">
            <a:avLst/>
          </a:prstGeom>
        </p:spPr>
        <p:txBody>
          <a:bodyPr lIns="0" tIns="0" rIns="0" bIns="0" rtlCol="0" anchor="t">
            <a:spAutoFit/>
          </a:bodyPr>
          <a:lstStyle/>
          <a:p>
            <a:pPr algn="ctr">
              <a:lnSpc>
                <a:spcPts val="3509"/>
              </a:lnSpc>
            </a:pPr>
            <a:r>
              <a:rPr lang="en-US" sz="2506" spc="127">
                <a:solidFill>
                  <a:srgbClr val="110F0D"/>
                </a:solidFill>
                <a:latin typeface="Handy Casual"/>
              </a:rPr>
              <a:t>EFFECTS OF PHONOLOGICAL DYSLEXIA, WHEN LEARNING LETTERS, SPELLINGS AND THERE SOUNDS AND PROVIDING SOLUTIONS TO OVERCOME THE LEARNING DIFFICULTIES</a:t>
            </a:r>
          </a:p>
          <a:p>
            <a:pPr algn="ctr">
              <a:lnSpc>
                <a:spcPts val="3509"/>
              </a:lnSpc>
            </a:pPr>
            <a:endParaRPr lang="en-US" sz="2506" spc="127">
              <a:solidFill>
                <a:srgbClr val="110F0D"/>
              </a:solidFill>
              <a:latin typeface="Handy Casual"/>
            </a:endParaRPr>
          </a:p>
          <a:p>
            <a:pPr algn="ctr">
              <a:lnSpc>
                <a:spcPts val="3509"/>
              </a:lnSpc>
              <a:spcBef>
                <a:spcPct val="0"/>
              </a:spcBef>
            </a:pPr>
            <a:endParaRPr lang="en-US" sz="2506" spc="127">
              <a:solidFill>
                <a:srgbClr val="110F0D"/>
              </a:solidFill>
              <a:latin typeface="Handy Casual"/>
            </a:endParaRPr>
          </a:p>
        </p:txBody>
      </p:sp>
      <p:sp>
        <p:nvSpPr>
          <p:cNvPr id="11" name="TextBox 11"/>
          <p:cNvSpPr txBox="1"/>
          <p:nvPr/>
        </p:nvSpPr>
        <p:spPr>
          <a:xfrm>
            <a:off x="5024631" y="3551020"/>
            <a:ext cx="1704737" cy="834267"/>
          </a:xfrm>
          <a:prstGeom prst="rect">
            <a:avLst/>
          </a:prstGeom>
        </p:spPr>
        <p:txBody>
          <a:bodyPr lIns="0" tIns="0" rIns="0" bIns="0" rtlCol="0" anchor="t">
            <a:spAutoFit/>
          </a:bodyPr>
          <a:lstStyle/>
          <a:p>
            <a:pPr algn="ctr">
              <a:lnSpc>
                <a:spcPts val="3416"/>
              </a:lnSpc>
              <a:spcBef>
                <a:spcPct val="0"/>
              </a:spcBef>
            </a:pPr>
            <a:r>
              <a:rPr lang="en-US" sz="2439" spc="124">
                <a:solidFill>
                  <a:srgbClr val="110F0D"/>
                </a:solidFill>
                <a:latin typeface="Handy Casual"/>
              </a:rPr>
              <a:t>COMPONENT 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1" y="2042449"/>
            <a:ext cx="5417407" cy="4129751"/>
            <a:chOff x="0" y="0"/>
            <a:chExt cx="2140210" cy="1631507"/>
          </a:xfrm>
        </p:grpSpPr>
        <p:sp>
          <p:nvSpPr>
            <p:cNvPr id="4" name="Freeform 4"/>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6" name="Freeform 6"/>
          <p:cNvSpPr/>
          <p:nvPr/>
        </p:nvSpPr>
        <p:spPr>
          <a:xfrm>
            <a:off x="989991" y="693192"/>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1141015" y="988349"/>
            <a:ext cx="4294875" cy="1538883"/>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MAIN OBJECTIVE </a:t>
            </a:r>
          </a:p>
          <a:p>
            <a:pPr algn="ctr">
              <a:lnSpc>
                <a:spcPts val="4000"/>
              </a:lnSpc>
            </a:pPr>
            <a:endParaRPr lang="en-US" sz="4000" spc="204">
              <a:solidFill>
                <a:srgbClr val="110F0D"/>
              </a:solidFill>
              <a:latin typeface="Handy Casual"/>
            </a:endParaRPr>
          </a:p>
        </p:txBody>
      </p:sp>
      <p:sp>
        <p:nvSpPr>
          <p:cNvPr id="8" name="TextBox 8"/>
          <p:cNvSpPr txBox="1"/>
          <p:nvPr/>
        </p:nvSpPr>
        <p:spPr>
          <a:xfrm>
            <a:off x="1202093" y="2920115"/>
            <a:ext cx="4384820" cy="1974900"/>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Investigate the effects of phonological dyslexia on learning letters, spellings, and their sounds, and to identify effective strategies for overcoming the associated learning difficulties.</a:t>
            </a:r>
          </a:p>
          <a:p>
            <a:pPr algn="ctr">
              <a:lnSpc>
                <a:spcPts val="2200"/>
              </a:lnSpc>
            </a:pPr>
            <a:endParaRPr lang="en-US" sz="2000" spc="102">
              <a:solidFill>
                <a:srgbClr val="110F0D"/>
              </a:solidFill>
              <a:latin typeface="Canva Sans"/>
            </a:endParaRPr>
          </a:p>
        </p:txBody>
      </p:sp>
      <p:grpSp>
        <p:nvGrpSpPr>
          <p:cNvPr id="9" name="Group 9"/>
          <p:cNvGrpSpPr/>
          <p:nvPr/>
        </p:nvGrpSpPr>
        <p:grpSpPr>
          <a:xfrm>
            <a:off x="6605087" y="2042449"/>
            <a:ext cx="5417407" cy="4129751"/>
            <a:chOff x="0" y="0"/>
            <a:chExt cx="2140210" cy="1631507"/>
          </a:xfrm>
        </p:grpSpPr>
        <p:sp>
          <p:nvSpPr>
            <p:cNvPr id="10" name="Freeform 10"/>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11" name="TextBox 11"/>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12" name="TextBox 12"/>
          <p:cNvSpPr txBox="1"/>
          <p:nvPr/>
        </p:nvSpPr>
        <p:spPr>
          <a:xfrm>
            <a:off x="6658906" y="2920115"/>
            <a:ext cx="5309769" cy="1692771"/>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Image pre-processing, enabling kids to upload words and letters images  content for assessment. It utilizes language models for text infilling, aiding letter comprehension. Puzzle games enhance memory skills.  </a:t>
            </a:r>
          </a:p>
        </p:txBody>
      </p:sp>
      <p:sp>
        <p:nvSpPr>
          <p:cNvPr id="13" name="Freeform 13"/>
          <p:cNvSpPr/>
          <p:nvPr/>
        </p:nvSpPr>
        <p:spPr>
          <a:xfrm>
            <a:off x="6819332" y="615566"/>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TextBox 14"/>
          <p:cNvSpPr txBox="1"/>
          <p:nvPr/>
        </p:nvSpPr>
        <p:spPr>
          <a:xfrm>
            <a:off x="7121380" y="988349"/>
            <a:ext cx="4294875" cy="1025922"/>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SOLUTION IDENTIFIED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57773" y="-496305"/>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629081" y="1277149"/>
            <a:ext cx="8933838" cy="5028439"/>
          </a:xfrm>
          <a:custGeom>
            <a:avLst/>
            <a:gdLst/>
            <a:ahLst/>
            <a:cxnLst/>
            <a:rect l="l" t="t" r="r" b="b"/>
            <a:pathLst>
              <a:path w="13400757" h="7542658">
                <a:moveTo>
                  <a:pt x="0" y="0"/>
                </a:moveTo>
                <a:lnTo>
                  <a:pt x="13400758" y="0"/>
                </a:lnTo>
                <a:lnTo>
                  <a:pt x="13400758" y="7542658"/>
                </a:lnTo>
                <a:lnTo>
                  <a:pt x="0" y="7542658"/>
                </a:lnTo>
                <a:lnTo>
                  <a:pt x="0" y="0"/>
                </a:lnTo>
                <a:close/>
              </a:path>
            </a:pathLst>
          </a:custGeom>
          <a:blipFill>
            <a:blip r:embed="rId4"/>
            <a:stretch>
              <a:fillRect t="-8" b="-8"/>
            </a:stretch>
          </a:blipFill>
        </p:spPr>
        <p:txBody>
          <a:bodyPr/>
          <a:lstStyle/>
          <a:p>
            <a:endParaRPr lang="en-US" sz="1200"/>
          </a:p>
        </p:txBody>
      </p:sp>
      <p:sp>
        <p:nvSpPr>
          <p:cNvPr id="4" name="TextBox 4"/>
          <p:cNvSpPr txBox="1"/>
          <p:nvPr/>
        </p:nvSpPr>
        <p:spPr>
          <a:xfrm>
            <a:off x="2995311" y="464383"/>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COMPONENT OVERVIEW DIAGRAM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3128" y="2404270"/>
            <a:ext cx="631229" cy="631229"/>
            <a:chOff x="0" y="0"/>
            <a:chExt cx="556826" cy="556826"/>
          </a:xfrm>
        </p:grpSpPr>
        <p:sp>
          <p:nvSpPr>
            <p:cNvPr id="3" name="Freeform 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3538A"/>
            </a:solidFill>
          </p:spPr>
          <p:txBody>
            <a:bodyPr/>
            <a:lstStyle/>
            <a:p>
              <a:endParaRPr lang="en-US" sz="1200"/>
            </a:p>
          </p:txBody>
        </p:sp>
        <p:sp>
          <p:nvSpPr>
            <p:cNvPr id="4" name="TextBox 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1</a:t>
              </a:r>
            </a:p>
          </p:txBody>
        </p:sp>
      </p:grpSp>
      <p:sp>
        <p:nvSpPr>
          <p:cNvPr id="5" name="Freeform 5"/>
          <p:cNvSpPr/>
          <p:nvPr/>
        </p:nvSpPr>
        <p:spPr>
          <a:xfrm rot="5400000">
            <a:off x="7973999" y="2746731"/>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TextBox 6"/>
          <p:cNvSpPr txBox="1"/>
          <p:nvPr/>
        </p:nvSpPr>
        <p:spPr>
          <a:xfrm>
            <a:off x="8031412"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BACKEND-DEVELPOMENT </a:t>
            </a:r>
          </a:p>
        </p:txBody>
      </p:sp>
      <p:sp>
        <p:nvSpPr>
          <p:cNvPr id="7" name="TextBox 7"/>
          <p:cNvSpPr txBox="1"/>
          <p:nvPr/>
        </p:nvSpPr>
        <p:spPr>
          <a:xfrm>
            <a:off x="2522203"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REQUIREMENT GATHERING </a:t>
            </a:r>
          </a:p>
        </p:txBody>
      </p:sp>
      <p:sp>
        <p:nvSpPr>
          <p:cNvPr id="8" name="TextBox 8"/>
          <p:cNvSpPr txBox="1"/>
          <p:nvPr/>
        </p:nvSpPr>
        <p:spPr>
          <a:xfrm>
            <a:off x="6195009"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FRONT-END DEVELOPMENT</a:t>
            </a:r>
          </a:p>
        </p:txBody>
      </p:sp>
      <p:grpSp>
        <p:nvGrpSpPr>
          <p:cNvPr id="9" name="Group 9"/>
          <p:cNvGrpSpPr/>
          <p:nvPr/>
        </p:nvGrpSpPr>
        <p:grpSpPr>
          <a:xfrm>
            <a:off x="4906127" y="2392753"/>
            <a:ext cx="631229" cy="631229"/>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8AFD6"/>
            </a:solidFill>
          </p:spPr>
          <p:txBody>
            <a:bodyPr/>
            <a:lstStyle/>
            <a:p>
              <a:endParaRPr lang="en-US" sz="1200"/>
            </a:p>
          </p:txBody>
        </p:sp>
        <p:sp>
          <p:nvSpPr>
            <p:cNvPr id="11" name="TextBox 11"/>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2</a:t>
              </a:r>
            </a:p>
          </p:txBody>
        </p:sp>
      </p:grpSp>
      <p:grpSp>
        <p:nvGrpSpPr>
          <p:cNvPr id="12" name="Group 12"/>
          <p:cNvGrpSpPr/>
          <p:nvPr/>
        </p:nvGrpSpPr>
        <p:grpSpPr>
          <a:xfrm>
            <a:off x="6696995" y="2404270"/>
            <a:ext cx="631229" cy="631229"/>
            <a:chOff x="0" y="0"/>
            <a:chExt cx="556826" cy="556826"/>
          </a:xfrm>
        </p:grpSpPr>
        <p:sp>
          <p:nvSpPr>
            <p:cNvPr id="13" name="Freeform 1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2C8CCB"/>
            </a:solidFill>
          </p:spPr>
          <p:txBody>
            <a:bodyPr/>
            <a:lstStyle/>
            <a:p>
              <a:endParaRPr lang="en-US" sz="1200"/>
            </a:p>
          </p:txBody>
        </p:sp>
        <p:sp>
          <p:nvSpPr>
            <p:cNvPr id="14" name="TextBox 1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3</a:t>
              </a:r>
            </a:p>
          </p:txBody>
        </p:sp>
      </p:grpSp>
      <p:grpSp>
        <p:nvGrpSpPr>
          <p:cNvPr id="15" name="Group 15"/>
          <p:cNvGrpSpPr/>
          <p:nvPr/>
        </p:nvGrpSpPr>
        <p:grpSpPr>
          <a:xfrm>
            <a:off x="8533928" y="2404270"/>
            <a:ext cx="631229" cy="631229"/>
            <a:chOff x="0" y="0"/>
            <a:chExt cx="556826" cy="556826"/>
          </a:xfrm>
        </p:grpSpPr>
        <p:sp>
          <p:nvSpPr>
            <p:cNvPr id="16" name="Freeform 1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6B7DA"/>
            </a:solidFill>
          </p:spPr>
          <p:txBody>
            <a:bodyPr/>
            <a:lstStyle/>
            <a:p>
              <a:endParaRPr lang="en-US" sz="1200"/>
            </a:p>
          </p:txBody>
        </p:sp>
        <p:sp>
          <p:nvSpPr>
            <p:cNvPr id="17" name="TextBox 17"/>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4</a:t>
              </a:r>
            </a:p>
          </p:txBody>
        </p:sp>
      </p:grpSp>
      <p:sp>
        <p:nvSpPr>
          <p:cNvPr id="18" name="AutoShape 18"/>
          <p:cNvSpPr/>
          <p:nvPr/>
        </p:nvSpPr>
        <p:spPr>
          <a:xfrm>
            <a:off x="3338742" y="3035499"/>
            <a:ext cx="0" cy="52807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19" name="AutoShape 19"/>
          <p:cNvSpPr/>
          <p:nvPr/>
        </p:nvSpPr>
        <p:spPr>
          <a:xfrm>
            <a:off x="5221742" y="3023982"/>
            <a:ext cx="0" cy="54008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20" name="AutoShape 20"/>
          <p:cNvSpPr/>
          <p:nvPr/>
        </p:nvSpPr>
        <p:spPr>
          <a:xfrm>
            <a:off x="7012609" y="3035499"/>
            <a:ext cx="0" cy="528079"/>
          </a:xfrm>
          <a:prstGeom prst="line">
            <a:avLst/>
          </a:prstGeom>
          <a:ln w="47625" cap="flat">
            <a:solidFill>
              <a:srgbClr val="37C9EF"/>
            </a:solidFill>
            <a:prstDash val="solid"/>
            <a:headEnd type="none" w="sm" len="sm"/>
            <a:tailEnd type="oval" w="lg" len="lg"/>
          </a:ln>
        </p:spPr>
        <p:txBody>
          <a:bodyPr/>
          <a:lstStyle/>
          <a:p>
            <a:endParaRPr lang="en-US" sz="1200"/>
          </a:p>
        </p:txBody>
      </p:sp>
      <p:sp>
        <p:nvSpPr>
          <p:cNvPr id="21" name="AutoShape 21"/>
          <p:cNvSpPr/>
          <p:nvPr/>
        </p:nvSpPr>
        <p:spPr>
          <a:xfrm>
            <a:off x="8849543" y="3035499"/>
            <a:ext cx="0" cy="528079"/>
          </a:xfrm>
          <a:prstGeom prst="line">
            <a:avLst/>
          </a:prstGeom>
          <a:ln w="47625" cap="flat">
            <a:solidFill>
              <a:srgbClr val="18AFD6"/>
            </a:solidFill>
            <a:prstDash val="solid"/>
            <a:headEnd type="none" w="sm" len="sm"/>
            <a:tailEnd type="oval" w="lg" len="lg"/>
          </a:ln>
        </p:spPr>
        <p:txBody>
          <a:bodyPr/>
          <a:lstStyle/>
          <a:p>
            <a:endParaRPr lang="en-US" sz="1200"/>
          </a:p>
        </p:txBody>
      </p:sp>
      <p:sp>
        <p:nvSpPr>
          <p:cNvPr id="22" name="AutoShape 22"/>
          <p:cNvSpPr/>
          <p:nvPr/>
        </p:nvSpPr>
        <p:spPr>
          <a:xfrm flipV="1">
            <a:off x="3654358" y="2708368"/>
            <a:ext cx="1251770"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3" name="AutoShape 23"/>
          <p:cNvSpPr/>
          <p:nvPr/>
        </p:nvSpPr>
        <p:spPr>
          <a:xfrm>
            <a:off x="5537357" y="2708368"/>
            <a:ext cx="1159638"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4" name="AutoShape 24"/>
          <p:cNvSpPr/>
          <p:nvPr/>
        </p:nvSpPr>
        <p:spPr>
          <a:xfrm>
            <a:off x="7328224" y="2719884"/>
            <a:ext cx="1205704" cy="0"/>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5" name="TextBox 25"/>
          <p:cNvSpPr txBox="1"/>
          <p:nvPr/>
        </p:nvSpPr>
        <p:spPr>
          <a:xfrm>
            <a:off x="2995311" y="774700"/>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PROGRESS OVERVIEW DIAGRAM</a:t>
            </a:r>
          </a:p>
        </p:txBody>
      </p:sp>
      <p:sp>
        <p:nvSpPr>
          <p:cNvPr id="26" name="TextBox 26"/>
          <p:cNvSpPr txBox="1"/>
          <p:nvPr/>
        </p:nvSpPr>
        <p:spPr>
          <a:xfrm>
            <a:off x="4478790"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DATA COLLECTION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935905" y="3479475"/>
            <a:ext cx="3701496" cy="3600546"/>
          </a:xfrm>
          <a:custGeom>
            <a:avLst/>
            <a:gdLst/>
            <a:ahLst/>
            <a:cxnLst/>
            <a:rect l="l" t="t" r="r" b="b"/>
            <a:pathLst>
              <a:path w="5552244" h="5400819">
                <a:moveTo>
                  <a:pt x="0" y="0"/>
                </a:moveTo>
                <a:lnTo>
                  <a:pt x="5552244" y="0"/>
                </a:lnTo>
                <a:lnTo>
                  <a:pt x="5552244" y="5400820"/>
                </a:lnTo>
                <a:lnTo>
                  <a:pt x="0" y="5400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0" y="685800"/>
            <a:ext cx="10820400" cy="5486400"/>
            <a:chOff x="0" y="0"/>
            <a:chExt cx="4274726" cy="2167467"/>
          </a:xfrm>
        </p:grpSpPr>
        <p:sp>
          <p:nvSpPr>
            <p:cNvPr id="4" name="Freeform 4"/>
            <p:cNvSpPr/>
            <p:nvPr/>
          </p:nvSpPr>
          <p:spPr>
            <a:xfrm>
              <a:off x="0" y="0"/>
              <a:ext cx="4274726" cy="2167467"/>
            </a:xfrm>
            <a:custGeom>
              <a:avLst/>
              <a:gdLst/>
              <a:ahLst/>
              <a:cxnLst/>
              <a:rect l="l" t="t" r="r" b="b"/>
              <a:pathLst>
                <a:path w="4274726" h="2167467">
                  <a:moveTo>
                    <a:pt x="47700" y="0"/>
                  </a:moveTo>
                  <a:lnTo>
                    <a:pt x="4227026" y="0"/>
                  </a:lnTo>
                  <a:cubicBezTo>
                    <a:pt x="4239677" y="0"/>
                    <a:pt x="4251809" y="5025"/>
                    <a:pt x="4260755" y="13971"/>
                  </a:cubicBezTo>
                  <a:cubicBezTo>
                    <a:pt x="4269700" y="22916"/>
                    <a:pt x="4274726" y="35049"/>
                    <a:pt x="4274726" y="47700"/>
                  </a:cubicBezTo>
                  <a:lnTo>
                    <a:pt x="4274726" y="2119767"/>
                  </a:lnTo>
                  <a:cubicBezTo>
                    <a:pt x="4274726" y="2132418"/>
                    <a:pt x="4269700" y="2144550"/>
                    <a:pt x="4260755" y="2153496"/>
                  </a:cubicBezTo>
                  <a:cubicBezTo>
                    <a:pt x="4251809" y="2162441"/>
                    <a:pt x="4239677" y="2167467"/>
                    <a:pt x="4227026" y="2167467"/>
                  </a:cubicBezTo>
                  <a:lnTo>
                    <a:pt x="47700" y="2167467"/>
                  </a:lnTo>
                  <a:cubicBezTo>
                    <a:pt x="35049" y="2167467"/>
                    <a:pt x="22916" y="2162441"/>
                    <a:pt x="13971" y="2153496"/>
                  </a:cubicBezTo>
                  <a:cubicBezTo>
                    <a:pt x="5025" y="2144550"/>
                    <a:pt x="0" y="2132418"/>
                    <a:pt x="0" y="2119767"/>
                  </a:cubicBezTo>
                  <a:lnTo>
                    <a:pt x="0" y="47700"/>
                  </a:lnTo>
                  <a:cubicBezTo>
                    <a:pt x="0" y="35049"/>
                    <a:pt x="5025" y="22916"/>
                    <a:pt x="13971" y="13971"/>
                  </a:cubicBezTo>
                  <a:cubicBezTo>
                    <a:pt x="22916" y="5025"/>
                    <a:pt x="35049" y="0"/>
                    <a:pt x="47700" y="0"/>
                  </a:cubicBezTo>
                  <a:close/>
                </a:path>
              </a:pathLst>
            </a:custGeom>
            <a:solidFill>
              <a:srgbClr val="A7D7E6"/>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6" name="Freeform 6"/>
          <p:cNvSpPr/>
          <p:nvPr/>
        </p:nvSpPr>
        <p:spPr>
          <a:xfrm>
            <a:off x="881465" y="-447187"/>
            <a:ext cx="2301943" cy="2557715"/>
          </a:xfrm>
          <a:custGeom>
            <a:avLst/>
            <a:gdLst/>
            <a:ahLst/>
            <a:cxnLst/>
            <a:rect l="l" t="t" r="r" b="b"/>
            <a:pathLst>
              <a:path w="3452915" h="3836572">
                <a:moveTo>
                  <a:pt x="0" y="0"/>
                </a:moveTo>
                <a:lnTo>
                  <a:pt x="3452915" y="0"/>
                </a:lnTo>
                <a:lnTo>
                  <a:pt x="3452915" y="3836573"/>
                </a:lnTo>
                <a:lnTo>
                  <a:pt x="0" y="38365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7" name="Group 7"/>
          <p:cNvGrpSpPr>
            <a:grpSpLocks noChangeAspect="1"/>
          </p:cNvGrpSpPr>
          <p:nvPr/>
        </p:nvGrpSpPr>
        <p:grpSpPr>
          <a:xfrm>
            <a:off x="1369607" y="2218267"/>
            <a:ext cx="1635886" cy="163587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1666" r="-11666"/>
              </a:stretch>
            </a:blipFill>
          </p:spPr>
          <p:txBody>
            <a:bodyPr/>
            <a:lstStyle/>
            <a:p>
              <a:endParaRPr lang="en-US" sz="1200"/>
            </a:p>
          </p:txBody>
        </p:sp>
      </p:grpSp>
      <p:grpSp>
        <p:nvGrpSpPr>
          <p:cNvPr id="9" name="Group 9"/>
          <p:cNvGrpSpPr>
            <a:grpSpLocks noChangeAspect="1"/>
          </p:cNvGrpSpPr>
          <p:nvPr/>
        </p:nvGrpSpPr>
        <p:grpSpPr>
          <a:xfrm>
            <a:off x="4129443" y="2218267"/>
            <a:ext cx="1635886" cy="1635879"/>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12053" r="-12053"/>
              </a:stretch>
            </a:blipFill>
          </p:spPr>
          <p:txBody>
            <a:bodyPr/>
            <a:lstStyle/>
            <a:p>
              <a:endParaRPr lang="en-US" sz="1200"/>
            </a:p>
          </p:txBody>
        </p:sp>
      </p:grpSp>
      <p:grpSp>
        <p:nvGrpSpPr>
          <p:cNvPr id="11" name="Group 11"/>
          <p:cNvGrpSpPr>
            <a:grpSpLocks noChangeAspect="1"/>
          </p:cNvGrpSpPr>
          <p:nvPr/>
        </p:nvGrpSpPr>
        <p:grpSpPr>
          <a:xfrm>
            <a:off x="6814624" y="2218267"/>
            <a:ext cx="1635886" cy="1635879"/>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6628" b="-16628"/>
              </a:stretch>
            </a:blipFill>
          </p:spPr>
          <p:txBody>
            <a:bodyPr/>
            <a:lstStyle/>
            <a:p>
              <a:endParaRPr lang="en-US" sz="1200"/>
            </a:p>
          </p:txBody>
        </p:sp>
      </p:grpSp>
      <p:grpSp>
        <p:nvGrpSpPr>
          <p:cNvPr id="13" name="Group 13"/>
          <p:cNvGrpSpPr>
            <a:grpSpLocks noChangeAspect="1"/>
          </p:cNvGrpSpPr>
          <p:nvPr/>
        </p:nvGrpSpPr>
        <p:grpSpPr>
          <a:xfrm>
            <a:off x="9187110" y="2218267"/>
            <a:ext cx="1635886" cy="1635879"/>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16628" b="-16628"/>
              </a:stretch>
            </a:blipFill>
          </p:spPr>
          <p:txBody>
            <a:bodyPr/>
            <a:lstStyle/>
            <a:p>
              <a:endParaRPr lang="en-US" sz="1200"/>
            </a:p>
          </p:txBody>
        </p:sp>
      </p:grpSp>
      <p:sp>
        <p:nvSpPr>
          <p:cNvPr id="15" name="TextBox 15"/>
          <p:cNvSpPr txBox="1"/>
          <p:nvPr/>
        </p:nvSpPr>
        <p:spPr>
          <a:xfrm>
            <a:off x="3741491" y="590550"/>
            <a:ext cx="4709018" cy="2428550"/>
          </a:xfrm>
          <a:prstGeom prst="rect">
            <a:avLst/>
          </a:prstGeom>
        </p:spPr>
        <p:txBody>
          <a:bodyPr lIns="0" tIns="0" rIns="0" bIns="0" rtlCol="0" anchor="t">
            <a:spAutoFit/>
          </a:bodyPr>
          <a:lstStyle/>
          <a:p>
            <a:pPr algn="ctr">
              <a:lnSpc>
                <a:spcPts val="6533"/>
              </a:lnSpc>
            </a:pPr>
            <a:r>
              <a:rPr lang="en-US" sz="4666" spc="237">
                <a:solidFill>
                  <a:srgbClr val="110F0D"/>
                </a:solidFill>
                <a:latin typeface="Handy Casual"/>
              </a:rPr>
              <a:t>MEET OUR TEAM</a:t>
            </a:r>
          </a:p>
          <a:p>
            <a:pPr algn="ctr">
              <a:lnSpc>
                <a:spcPts val="6533"/>
              </a:lnSpc>
              <a:spcBef>
                <a:spcPct val="0"/>
              </a:spcBef>
            </a:pPr>
            <a:endParaRPr lang="en-US" sz="4666" spc="237">
              <a:solidFill>
                <a:srgbClr val="110F0D"/>
              </a:solidFill>
              <a:latin typeface="Handy Casual"/>
            </a:endParaRPr>
          </a:p>
        </p:txBody>
      </p:sp>
      <p:sp>
        <p:nvSpPr>
          <p:cNvPr id="16" name="TextBox 16"/>
          <p:cNvSpPr txBox="1"/>
          <p:nvPr/>
        </p:nvSpPr>
        <p:spPr>
          <a:xfrm>
            <a:off x="1119013" y="3911296"/>
            <a:ext cx="2099151"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IT20127428</a:t>
            </a:r>
          </a:p>
          <a:p>
            <a:pPr algn="ctr">
              <a:lnSpc>
                <a:spcPts val="3416"/>
              </a:lnSpc>
            </a:pPr>
            <a:r>
              <a:rPr lang="en-US" sz="2439" spc="124">
                <a:solidFill>
                  <a:srgbClr val="110F0D"/>
                </a:solidFill>
                <a:latin typeface="Handy Casual"/>
              </a:rPr>
              <a:t>MEDDADUWAGE P.M</a:t>
            </a:r>
          </a:p>
          <a:p>
            <a:pPr algn="ctr">
              <a:lnSpc>
                <a:spcPts val="3416"/>
              </a:lnSpc>
              <a:spcBef>
                <a:spcPct val="0"/>
              </a:spcBef>
            </a:pPr>
            <a:endParaRPr lang="en-US" sz="2439" spc="124">
              <a:solidFill>
                <a:srgbClr val="110F0D"/>
              </a:solidFill>
              <a:latin typeface="Handy Casual"/>
            </a:endParaRPr>
          </a:p>
        </p:txBody>
      </p:sp>
      <p:sp>
        <p:nvSpPr>
          <p:cNvPr id="17" name="TextBox 17"/>
          <p:cNvSpPr txBox="1"/>
          <p:nvPr/>
        </p:nvSpPr>
        <p:spPr>
          <a:xfrm>
            <a:off x="3980836" y="3911296"/>
            <a:ext cx="1933099" cy="1270284"/>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IT20142346</a:t>
            </a:r>
          </a:p>
          <a:p>
            <a:pPr algn="ctr">
              <a:lnSpc>
                <a:spcPts val="3416"/>
              </a:lnSpc>
              <a:spcBef>
                <a:spcPct val="0"/>
              </a:spcBef>
            </a:pPr>
            <a:r>
              <a:rPr lang="en-US" sz="2439" spc="124">
                <a:solidFill>
                  <a:srgbClr val="110F0D"/>
                </a:solidFill>
                <a:latin typeface="Handy Casual"/>
              </a:rPr>
              <a:t>SANDEEPA U.H.A.N</a:t>
            </a:r>
          </a:p>
        </p:txBody>
      </p:sp>
      <p:sp>
        <p:nvSpPr>
          <p:cNvPr id="18" name="TextBox 18"/>
          <p:cNvSpPr txBox="1"/>
          <p:nvPr/>
        </p:nvSpPr>
        <p:spPr>
          <a:xfrm>
            <a:off x="6805757" y="3911296"/>
            <a:ext cx="1653619" cy="2142318"/>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IT20139094</a:t>
            </a:r>
          </a:p>
          <a:p>
            <a:pPr algn="ctr">
              <a:lnSpc>
                <a:spcPts val="3416"/>
              </a:lnSpc>
            </a:pPr>
            <a:r>
              <a:rPr lang="en-US" sz="2439" spc="124">
                <a:solidFill>
                  <a:srgbClr val="110F0D"/>
                </a:solidFill>
                <a:latin typeface="Handy Casual"/>
              </a:rPr>
              <a:t>LIYANAGE L.T.N</a:t>
            </a:r>
          </a:p>
          <a:p>
            <a:pPr algn="ctr">
              <a:lnSpc>
                <a:spcPts val="3416"/>
              </a:lnSpc>
              <a:spcBef>
                <a:spcPct val="0"/>
              </a:spcBef>
            </a:pPr>
            <a:endParaRPr lang="en-US" sz="2439" spc="124">
              <a:solidFill>
                <a:srgbClr val="110F0D"/>
              </a:solidFill>
              <a:latin typeface="Handy Casual"/>
            </a:endParaRPr>
          </a:p>
        </p:txBody>
      </p:sp>
      <p:sp>
        <p:nvSpPr>
          <p:cNvPr id="19" name="TextBox 19"/>
          <p:cNvSpPr txBox="1"/>
          <p:nvPr/>
        </p:nvSpPr>
        <p:spPr>
          <a:xfrm>
            <a:off x="8719534" y="3911296"/>
            <a:ext cx="2571036"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IT20088828</a:t>
            </a:r>
          </a:p>
          <a:p>
            <a:pPr algn="ctr">
              <a:lnSpc>
                <a:spcPts val="3416"/>
              </a:lnSpc>
            </a:pPr>
            <a:r>
              <a:rPr lang="en-US" sz="2439" spc="124">
                <a:solidFill>
                  <a:srgbClr val="110F0D"/>
                </a:solidFill>
                <a:latin typeface="Handy Casual"/>
              </a:rPr>
              <a:t>E.N.D.S. ELAMALDENIYA </a:t>
            </a:r>
          </a:p>
          <a:p>
            <a:pPr algn="ctr">
              <a:lnSpc>
                <a:spcPts val="3416"/>
              </a:lnSpc>
              <a:spcBef>
                <a:spcPct val="0"/>
              </a:spcBef>
            </a:pPr>
            <a:endParaRPr lang="en-US" sz="2439" spc="124">
              <a:solidFill>
                <a:srgbClr val="110F0D"/>
              </a:solidFill>
              <a:latin typeface="Handy Casu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0" y="4724189"/>
            <a:ext cx="2350015" cy="1353549"/>
            <a:chOff x="0" y="0"/>
            <a:chExt cx="928401" cy="534735"/>
          </a:xfrm>
        </p:grpSpPr>
        <p:sp>
          <p:nvSpPr>
            <p:cNvPr id="4" name="Freeform 4"/>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4FCDCC"/>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1</a:t>
              </a:r>
            </a:p>
          </p:txBody>
        </p:sp>
      </p:grpSp>
      <p:grpSp>
        <p:nvGrpSpPr>
          <p:cNvPr id="6" name="Group 6"/>
          <p:cNvGrpSpPr/>
          <p:nvPr/>
        </p:nvGrpSpPr>
        <p:grpSpPr>
          <a:xfrm rot="-10800000">
            <a:off x="2606466" y="5666292"/>
            <a:ext cx="429349" cy="41144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8B6B4">
                <a:alpha val="49804"/>
              </a:srgbClr>
            </a:solidFill>
          </p:spPr>
          <p:txBody>
            <a:bodyPr/>
            <a:lstStyle/>
            <a:p>
              <a:endParaRPr lang="en-US" sz="1200"/>
            </a:p>
          </p:txBody>
        </p:sp>
      </p:grpSp>
      <p:grpSp>
        <p:nvGrpSpPr>
          <p:cNvPr id="8" name="Group 8"/>
          <p:cNvGrpSpPr/>
          <p:nvPr/>
        </p:nvGrpSpPr>
        <p:grpSpPr>
          <a:xfrm>
            <a:off x="2606465" y="4312744"/>
            <a:ext cx="2350015" cy="1353549"/>
            <a:chOff x="0" y="0"/>
            <a:chExt cx="928401" cy="534735"/>
          </a:xfrm>
        </p:grpSpPr>
        <p:sp>
          <p:nvSpPr>
            <p:cNvPr id="9" name="Freeform 9"/>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18B6B4"/>
            </a:solidFill>
          </p:spPr>
          <p:txBody>
            <a:bodyPr/>
            <a:lstStyle/>
            <a:p>
              <a:endParaRPr lang="en-US" sz="1200"/>
            </a:p>
          </p:txBody>
        </p:sp>
        <p:sp>
          <p:nvSpPr>
            <p:cNvPr id="10" name="TextBox 10"/>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a:t>
              </a:r>
            </a:p>
          </p:txBody>
        </p:sp>
      </p:grpSp>
      <p:grpSp>
        <p:nvGrpSpPr>
          <p:cNvPr id="11" name="Group 11"/>
          <p:cNvGrpSpPr/>
          <p:nvPr/>
        </p:nvGrpSpPr>
        <p:grpSpPr>
          <a:xfrm>
            <a:off x="4561620" y="3901298"/>
            <a:ext cx="2350015" cy="1353549"/>
            <a:chOff x="0" y="0"/>
            <a:chExt cx="928401" cy="534735"/>
          </a:xfrm>
        </p:grpSpPr>
        <p:sp>
          <p:nvSpPr>
            <p:cNvPr id="12" name="Freeform 12"/>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37C9EF"/>
            </a:solidFill>
          </p:spPr>
          <p:txBody>
            <a:bodyPr/>
            <a:lstStyle/>
            <a:p>
              <a:endParaRPr lang="en-US" sz="1200"/>
            </a:p>
          </p:txBody>
        </p:sp>
        <p:sp>
          <p:nvSpPr>
            <p:cNvPr id="13" name="TextBox 13"/>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3</a:t>
              </a:r>
            </a:p>
          </p:txBody>
        </p:sp>
      </p:grpSp>
      <p:grpSp>
        <p:nvGrpSpPr>
          <p:cNvPr id="14" name="Group 14"/>
          <p:cNvGrpSpPr/>
          <p:nvPr/>
        </p:nvGrpSpPr>
        <p:grpSpPr>
          <a:xfrm>
            <a:off x="6499530" y="3493426"/>
            <a:ext cx="2350015" cy="1353549"/>
            <a:chOff x="0" y="0"/>
            <a:chExt cx="928401" cy="534735"/>
          </a:xfrm>
        </p:grpSpPr>
        <p:sp>
          <p:nvSpPr>
            <p:cNvPr id="15" name="Freeform 15"/>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2C92D5"/>
            </a:solidFill>
          </p:spPr>
          <p:txBody>
            <a:bodyPr/>
            <a:lstStyle/>
            <a:p>
              <a:endParaRPr lang="en-US" sz="1200"/>
            </a:p>
          </p:txBody>
        </p:sp>
        <p:sp>
          <p:nvSpPr>
            <p:cNvPr id="16" name="TextBox 16"/>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4</a:t>
              </a:r>
            </a:p>
          </p:txBody>
        </p:sp>
      </p:grpSp>
      <p:grpSp>
        <p:nvGrpSpPr>
          <p:cNvPr id="17" name="Group 17"/>
          <p:cNvGrpSpPr/>
          <p:nvPr/>
        </p:nvGrpSpPr>
        <p:grpSpPr>
          <a:xfrm rot="-10800000">
            <a:off x="6493180" y="4843402"/>
            <a:ext cx="412105" cy="41144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2C92D5">
                <a:alpha val="49804"/>
              </a:srgbClr>
            </a:solidFill>
          </p:spPr>
          <p:txBody>
            <a:bodyPr/>
            <a:lstStyle/>
            <a:p>
              <a:endParaRPr lang="en-US" sz="1200"/>
            </a:p>
          </p:txBody>
        </p:sp>
      </p:grpSp>
      <p:grpSp>
        <p:nvGrpSpPr>
          <p:cNvPr id="19" name="Group 19"/>
          <p:cNvGrpSpPr/>
          <p:nvPr/>
        </p:nvGrpSpPr>
        <p:grpSpPr>
          <a:xfrm rot="-10800000">
            <a:off x="4550726" y="5254847"/>
            <a:ext cx="412105" cy="411445"/>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37C9EF">
                <a:alpha val="49804"/>
              </a:srgbClr>
            </a:solidFill>
          </p:spPr>
          <p:txBody>
            <a:bodyPr/>
            <a:lstStyle/>
            <a:p>
              <a:endParaRPr lang="en-US" sz="1200"/>
            </a:p>
          </p:txBody>
        </p:sp>
      </p:grpSp>
      <p:grpSp>
        <p:nvGrpSpPr>
          <p:cNvPr id="21" name="Group 21"/>
          <p:cNvGrpSpPr/>
          <p:nvPr/>
        </p:nvGrpSpPr>
        <p:grpSpPr>
          <a:xfrm>
            <a:off x="8433623" y="2383008"/>
            <a:ext cx="3017294" cy="2680411"/>
            <a:chOff x="0" y="0"/>
            <a:chExt cx="977479" cy="868343"/>
          </a:xfrm>
        </p:grpSpPr>
        <p:sp>
          <p:nvSpPr>
            <p:cNvPr id="22" name="Freeform 22"/>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path>
              </a:pathLst>
            </a:custGeom>
            <a:solidFill>
              <a:srgbClr val="13538A"/>
            </a:solidFill>
          </p:spPr>
          <p:txBody>
            <a:bodyPr/>
            <a:lstStyle/>
            <a:p>
              <a:endParaRPr lang="en-US" sz="1200"/>
            </a:p>
          </p:txBody>
        </p:sp>
        <p:sp>
          <p:nvSpPr>
            <p:cNvPr id="23" name="TextBox 23"/>
            <p:cNvSpPr txBox="1"/>
            <p:nvPr/>
          </p:nvSpPr>
          <p:spPr>
            <a:xfrm>
              <a:off x="0" y="127000"/>
              <a:ext cx="711200" cy="4826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5</a:t>
              </a:r>
            </a:p>
          </p:txBody>
        </p:sp>
      </p:grpSp>
      <p:grpSp>
        <p:nvGrpSpPr>
          <p:cNvPr id="24" name="Group 24"/>
          <p:cNvGrpSpPr/>
          <p:nvPr/>
        </p:nvGrpSpPr>
        <p:grpSpPr>
          <a:xfrm rot="-10800000">
            <a:off x="8427273" y="4431956"/>
            <a:ext cx="412105" cy="411445"/>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3538A">
                <a:alpha val="49804"/>
              </a:srgbClr>
            </a:solidFill>
          </p:spPr>
          <p:txBody>
            <a:bodyPr/>
            <a:lstStyle/>
            <a:p>
              <a:endParaRPr lang="en-US" sz="1200"/>
            </a:p>
          </p:txBody>
        </p:sp>
      </p:grpSp>
      <p:sp>
        <p:nvSpPr>
          <p:cNvPr id="26" name="Freeform 26"/>
          <p:cNvSpPr/>
          <p:nvPr/>
        </p:nvSpPr>
        <p:spPr>
          <a:xfrm rot="5400000">
            <a:off x="-962183" y="-429667"/>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7" name="TextBox 27"/>
          <p:cNvSpPr txBox="1"/>
          <p:nvPr/>
        </p:nvSpPr>
        <p:spPr>
          <a:xfrm>
            <a:off x="1024272" y="3410772"/>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 Finalize the front end  </a:t>
            </a:r>
          </a:p>
          <a:p>
            <a:pPr algn="ctr">
              <a:lnSpc>
                <a:spcPts val="2427"/>
              </a:lnSpc>
            </a:pPr>
            <a:endParaRPr lang="en-US" sz="1733" spc="52">
              <a:solidFill>
                <a:srgbClr val="191919"/>
              </a:solidFill>
              <a:latin typeface="Aileron"/>
            </a:endParaRPr>
          </a:p>
        </p:txBody>
      </p:sp>
      <p:sp>
        <p:nvSpPr>
          <p:cNvPr id="28" name="TextBox 28"/>
          <p:cNvSpPr txBox="1"/>
          <p:nvPr/>
        </p:nvSpPr>
        <p:spPr>
          <a:xfrm>
            <a:off x="3035815" y="2341312"/>
            <a:ext cx="1258503" cy="1512530"/>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Futher develop the quiz features</a:t>
            </a:r>
          </a:p>
          <a:p>
            <a:pPr algn="ctr">
              <a:lnSpc>
                <a:spcPts val="2427"/>
              </a:lnSpc>
            </a:pPr>
            <a:endParaRPr lang="en-US" sz="1733" spc="52">
              <a:solidFill>
                <a:srgbClr val="191919"/>
              </a:solidFill>
              <a:latin typeface="Aileron"/>
            </a:endParaRPr>
          </a:p>
        </p:txBody>
      </p:sp>
      <p:sp>
        <p:nvSpPr>
          <p:cNvPr id="29" name="TextBox 29"/>
          <p:cNvSpPr txBox="1"/>
          <p:nvPr/>
        </p:nvSpPr>
        <p:spPr>
          <a:xfrm>
            <a:off x="4962830" y="2125093"/>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Implement the dashboad</a:t>
            </a:r>
          </a:p>
        </p:txBody>
      </p:sp>
      <p:sp>
        <p:nvSpPr>
          <p:cNvPr id="30" name="TextBox 30"/>
          <p:cNvSpPr txBox="1"/>
          <p:nvPr/>
        </p:nvSpPr>
        <p:spPr>
          <a:xfrm>
            <a:off x="6873849" y="1820294"/>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Complete the mobile application</a:t>
            </a:r>
          </a:p>
          <a:p>
            <a:pPr algn="ctr">
              <a:lnSpc>
                <a:spcPts val="2427"/>
              </a:lnSpc>
            </a:pPr>
            <a:endParaRPr lang="en-US" sz="1733" spc="52">
              <a:solidFill>
                <a:srgbClr val="191919"/>
              </a:solidFill>
              <a:latin typeface="Aileron"/>
            </a:endParaRPr>
          </a:p>
        </p:txBody>
      </p:sp>
      <p:sp>
        <p:nvSpPr>
          <p:cNvPr id="31" name="TextBox 31"/>
          <p:cNvSpPr txBox="1"/>
          <p:nvPr/>
        </p:nvSpPr>
        <p:spPr>
          <a:xfrm>
            <a:off x="8741476" y="1724277"/>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Usbility testing</a:t>
            </a:r>
          </a:p>
          <a:p>
            <a:pPr algn="ctr">
              <a:lnSpc>
                <a:spcPts val="2427"/>
              </a:lnSpc>
            </a:pPr>
            <a:endParaRPr lang="en-US" sz="1733" spc="52">
              <a:solidFill>
                <a:srgbClr val="191919"/>
              </a:solidFill>
              <a:latin typeface="Aileron"/>
            </a:endParaRPr>
          </a:p>
        </p:txBody>
      </p:sp>
      <p:sp>
        <p:nvSpPr>
          <p:cNvPr id="32" name="TextBox 32"/>
          <p:cNvSpPr txBox="1"/>
          <p:nvPr/>
        </p:nvSpPr>
        <p:spPr>
          <a:xfrm>
            <a:off x="2995311" y="464384"/>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 FUTURE IMPLEMENTATION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7619919" y="3636476"/>
            <a:ext cx="5004743" cy="4868249"/>
          </a:xfrm>
          <a:custGeom>
            <a:avLst/>
            <a:gdLst/>
            <a:ahLst/>
            <a:cxnLst/>
            <a:rect l="l" t="t" r="r" b="b"/>
            <a:pathLst>
              <a:path w="7507114" h="7302374">
                <a:moveTo>
                  <a:pt x="0" y="0"/>
                </a:moveTo>
                <a:lnTo>
                  <a:pt x="7507113" y="0"/>
                </a:lnTo>
                <a:lnTo>
                  <a:pt x="7507113" y="7302374"/>
                </a:lnTo>
                <a:lnTo>
                  <a:pt x="0" y="730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flipV="1">
            <a:off x="-466212" y="3738076"/>
            <a:ext cx="5004743" cy="4868249"/>
          </a:xfrm>
          <a:custGeom>
            <a:avLst/>
            <a:gdLst/>
            <a:ahLst/>
            <a:cxnLst/>
            <a:rect l="l" t="t" r="r" b="b"/>
            <a:pathLst>
              <a:path w="7507114" h="7302374">
                <a:moveTo>
                  <a:pt x="0" y="7302374"/>
                </a:moveTo>
                <a:lnTo>
                  <a:pt x="7507114" y="7302374"/>
                </a:lnTo>
                <a:lnTo>
                  <a:pt x="7507114" y="0"/>
                </a:lnTo>
                <a:lnTo>
                  <a:pt x="0" y="0"/>
                </a:lnTo>
                <a:lnTo>
                  <a:pt x="0" y="7302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rot="5400000">
            <a:off x="3355025" y="70118"/>
            <a:ext cx="5004743" cy="4868249"/>
          </a:xfrm>
          <a:custGeom>
            <a:avLst/>
            <a:gdLst/>
            <a:ahLst/>
            <a:cxnLst/>
            <a:rect l="l" t="t" r="r" b="b"/>
            <a:pathLst>
              <a:path w="7507114" h="7302374">
                <a:moveTo>
                  <a:pt x="0" y="0"/>
                </a:moveTo>
                <a:lnTo>
                  <a:pt x="7507114" y="0"/>
                </a:lnTo>
                <a:lnTo>
                  <a:pt x="7507114" y="7302374"/>
                </a:lnTo>
                <a:lnTo>
                  <a:pt x="0" y="730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6" name="Group 6"/>
          <p:cNvGrpSpPr>
            <a:grpSpLocks noChangeAspect="1"/>
          </p:cNvGrpSpPr>
          <p:nvPr/>
        </p:nvGrpSpPr>
        <p:grpSpPr>
          <a:xfrm>
            <a:off x="5059057" y="685801"/>
            <a:ext cx="1635886" cy="1635879"/>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txBody>
            <a:bodyPr/>
            <a:lstStyle/>
            <a:p>
              <a:endParaRPr lang="en-US" sz="1200"/>
            </a:p>
          </p:txBody>
        </p:sp>
      </p:grpSp>
      <p:sp>
        <p:nvSpPr>
          <p:cNvPr id="8" name="Freeform 8"/>
          <p:cNvSpPr/>
          <p:nvPr/>
        </p:nvSpPr>
        <p:spPr>
          <a:xfrm>
            <a:off x="337185" y="3262260"/>
            <a:ext cx="2210968" cy="3488707"/>
          </a:xfrm>
          <a:custGeom>
            <a:avLst/>
            <a:gdLst/>
            <a:ahLst/>
            <a:cxnLst/>
            <a:rect l="l" t="t" r="r" b="b"/>
            <a:pathLst>
              <a:path w="3316452" h="5233061">
                <a:moveTo>
                  <a:pt x="0" y="0"/>
                </a:moveTo>
                <a:lnTo>
                  <a:pt x="3316452" y="0"/>
                </a:lnTo>
                <a:lnTo>
                  <a:pt x="3316452" y="5233061"/>
                </a:lnTo>
                <a:lnTo>
                  <a:pt x="0" y="52330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9" name="TextBox 9"/>
          <p:cNvSpPr txBox="1"/>
          <p:nvPr/>
        </p:nvSpPr>
        <p:spPr>
          <a:xfrm>
            <a:off x="4663689" y="2445971"/>
            <a:ext cx="2426620"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IT20139094</a:t>
            </a:r>
          </a:p>
          <a:p>
            <a:pPr algn="ctr">
              <a:lnSpc>
                <a:spcPts val="3416"/>
              </a:lnSpc>
            </a:pPr>
            <a:r>
              <a:rPr lang="en-US" sz="2439" spc="124">
                <a:solidFill>
                  <a:srgbClr val="110F0D"/>
                </a:solidFill>
                <a:latin typeface="Handy Casual"/>
              </a:rPr>
              <a:t>L.T.NAVINDA LIYANAGE</a:t>
            </a:r>
          </a:p>
          <a:p>
            <a:pPr algn="ctr">
              <a:lnSpc>
                <a:spcPts val="3416"/>
              </a:lnSpc>
              <a:spcBef>
                <a:spcPct val="0"/>
              </a:spcBef>
            </a:pPr>
            <a:endParaRPr lang="en-US" sz="2439" spc="124">
              <a:solidFill>
                <a:srgbClr val="110F0D"/>
              </a:solidFill>
              <a:latin typeface="Handy Casual"/>
            </a:endParaRPr>
          </a:p>
        </p:txBody>
      </p:sp>
      <p:sp>
        <p:nvSpPr>
          <p:cNvPr id="10" name="TextBox 10"/>
          <p:cNvSpPr txBox="1"/>
          <p:nvPr/>
        </p:nvSpPr>
        <p:spPr>
          <a:xfrm>
            <a:off x="900813" y="4414224"/>
            <a:ext cx="10554587" cy="3102901"/>
          </a:xfrm>
          <a:prstGeom prst="rect">
            <a:avLst/>
          </a:prstGeom>
        </p:spPr>
        <p:txBody>
          <a:bodyPr lIns="0" tIns="0" rIns="0" bIns="0" rtlCol="0" anchor="t">
            <a:spAutoFit/>
          </a:bodyPr>
          <a:lstStyle/>
          <a:p>
            <a:pPr algn="ctr">
              <a:lnSpc>
                <a:spcPts val="3509"/>
              </a:lnSpc>
            </a:pPr>
            <a:r>
              <a:rPr lang="en-US" sz="2506" spc="127">
                <a:solidFill>
                  <a:srgbClr val="110F0D"/>
                </a:solidFill>
                <a:latin typeface="Handy Casual"/>
              </a:rPr>
              <a:t>IDENTIFYING THE NUMBER LEARNING DIFFICULTIES FACED BY​ </a:t>
            </a:r>
          </a:p>
          <a:p>
            <a:pPr algn="ctr">
              <a:lnSpc>
                <a:spcPts val="3509"/>
              </a:lnSpc>
            </a:pPr>
            <a:r>
              <a:rPr lang="en-US" sz="2506" spc="127">
                <a:solidFill>
                  <a:srgbClr val="110F0D"/>
                </a:solidFill>
                <a:latin typeface="Handy Casual"/>
              </a:rPr>
              <a:t>DYSLEXIC STUDENTS WITH PROVIDING THE POSSIBLE ​</a:t>
            </a:r>
          </a:p>
          <a:p>
            <a:pPr algn="ctr">
              <a:lnSpc>
                <a:spcPts val="3509"/>
              </a:lnSpc>
            </a:pPr>
            <a:r>
              <a:rPr lang="en-US" sz="2506" spc="127">
                <a:solidFill>
                  <a:srgbClr val="110F0D"/>
                </a:solidFill>
                <a:latin typeface="Handy Casual"/>
              </a:rPr>
              <a:t>SOLUTIONS TO OVERCOME THEM</a:t>
            </a:r>
          </a:p>
          <a:p>
            <a:pPr algn="ctr">
              <a:lnSpc>
                <a:spcPts val="3509"/>
              </a:lnSpc>
            </a:pPr>
            <a:endParaRPr lang="en-US" sz="2506" spc="127">
              <a:solidFill>
                <a:srgbClr val="110F0D"/>
              </a:solidFill>
              <a:latin typeface="Handy Casual"/>
            </a:endParaRPr>
          </a:p>
          <a:p>
            <a:pPr algn="ctr">
              <a:lnSpc>
                <a:spcPts val="3509"/>
              </a:lnSpc>
            </a:pPr>
            <a:endParaRPr lang="en-US" sz="2506" spc="127">
              <a:solidFill>
                <a:srgbClr val="110F0D"/>
              </a:solidFill>
              <a:latin typeface="Handy Casual"/>
            </a:endParaRPr>
          </a:p>
          <a:p>
            <a:pPr algn="ctr">
              <a:lnSpc>
                <a:spcPts val="3509"/>
              </a:lnSpc>
              <a:spcBef>
                <a:spcPct val="0"/>
              </a:spcBef>
            </a:pPr>
            <a:endParaRPr lang="en-US" sz="2506" spc="127">
              <a:solidFill>
                <a:srgbClr val="110F0D"/>
              </a:solidFill>
              <a:latin typeface="Handy Casual"/>
            </a:endParaRPr>
          </a:p>
        </p:txBody>
      </p:sp>
      <p:sp>
        <p:nvSpPr>
          <p:cNvPr id="11" name="TextBox 11"/>
          <p:cNvSpPr txBox="1"/>
          <p:nvPr/>
        </p:nvSpPr>
        <p:spPr>
          <a:xfrm>
            <a:off x="5024936" y="3638079"/>
            <a:ext cx="1704127" cy="834267"/>
          </a:xfrm>
          <a:prstGeom prst="rect">
            <a:avLst/>
          </a:prstGeom>
        </p:spPr>
        <p:txBody>
          <a:bodyPr lIns="0" tIns="0" rIns="0" bIns="0" rtlCol="0" anchor="t">
            <a:spAutoFit/>
          </a:bodyPr>
          <a:lstStyle/>
          <a:p>
            <a:pPr algn="ctr">
              <a:lnSpc>
                <a:spcPts val="3416"/>
              </a:lnSpc>
              <a:spcBef>
                <a:spcPct val="0"/>
              </a:spcBef>
            </a:pPr>
            <a:r>
              <a:rPr lang="en-US" sz="2439" spc="124">
                <a:solidFill>
                  <a:srgbClr val="110F0D"/>
                </a:solidFill>
                <a:latin typeface="Handy Casual"/>
              </a:rPr>
              <a:t>COMPONENT 03</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1" y="2042449"/>
            <a:ext cx="5417407" cy="4129751"/>
            <a:chOff x="0" y="0"/>
            <a:chExt cx="2140210" cy="1631507"/>
          </a:xfrm>
        </p:grpSpPr>
        <p:sp>
          <p:nvSpPr>
            <p:cNvPr id="4" name="Freeform 4"/>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6" name="Freeform 6"/>
          <p:cNvSpPr/>
          <p:nvPr/>
        </p:nvSpPr>
        <p:spPr>
          <a:xfrm>
            <a:off x="989991" y="693192"/>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1141015" y="1224725"/>
            <a:ext cx="4294875" cy="1538883"/>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MAIN OBJECTIVE </a:t>
            </a:r>
          </a:p>
          <a:p>
            <a:pPr algn="ctr">
              <a:lnSpc>
                <a:spcPts val="4000"/>
              </a:lnSpc>
            </a:pPr>
            <a:endParaRPr lang="en-US" sz="4000" spc="204">
              <a:solidFill>
                <a:srgbClr val="110F0D"/>
              </a:solidFill>
              <a:latin typeface="Handy Casual"/>
            </a:endParaRPr>
          </a:p>
        </p:txBody>
      </p:sp>
      <p:sp>
        <p:nvSpPr>
          <p:cNvPr id="8" name="TextBox 8"/>
          <p:cNvSpPr txBox="1"/>
          <p:nvPr/>
        </p:nvSpPr>
        <p:spPr>
          <a:xfrm>
            <a:off x="1176693" y="2623751"/>
            <a:ext cx="4384820" cy="3244478"/>
          </a:xfrm>
          <a:prstGeom prst="rect">
            <a:avLst/>
          </a:prstGeom>
        </p:spPr>
        <p:txBody>
          <a:bodyPr lIns="0" tIns="0" rIns="0" bIns="0" rtlCol="0" anchor="t">
            <a:spAutoFit/>
          </a:bodyPr>
          <a:lstStyle/>
          <a:p>
            <a:pPr algn="ctr">
              <a:lnSpc>
                <a:spcPts val="2053"/>
              </a:lnSpc>
            </a:pPr>
            <a:r>
              <a:rPr lang="en-US" sz="1867" spc="95">
                <a:solidFill>
                  <a:srgbClr val="110F0D"/>
                </a:solidFill>
                <a:latin typeface="Canva Sans"/>
              </a:rPr>
              <a:t>Dyscalculia challenges math comprehension and requires varied intervention strategies. Early detection depends on effective assessment protocols, while technology plays a crucial role in number learning. Dyscalculia has social and emotional impacts, emphasizing the importance of research collaboration to support affected students.</a:t>
            </a:r>
          </a:p>
          <a:p>
            <a:pPr algn="ctr">
              <a:lnSpc>
                <a:spcPts val="2200"/>
              </a:lnSpc>
            </a:pPr>
            <a:endParaRPr lang="en-US" sz="1867" spc="95">
              <a:solidFill>
                <a:srgbClr val="110F0D"/>
              </a:solidFill>
              <a:latin typeface="Canva Sans"/>
            </a:endParaRPr>
          </a:p>
        </p:txBody>
      </p:sp>
      <p:grpSp>
        <p:nvGrpSpPr>
          <p:cNvPr id="9" name="Group 9"/>
          <p:cNvGrpSpPr/>
          <p:nvPr/>
        </p:nvGrpSpPr>
        <p:grpSpPr>
          <a:xfrm>
            <a:off x="6605087" y="2042449"/>
            <a:ext cx="5417407" cy="4129751"/>
            <a:chOff x="0" y="0"/>
            <a:chExt cx="2140210" cy="1631507"/>
          </a:xfrm>
        </p:grpSpPr>
        <p:sp>
          <p:nvSpPr>
            <p:cNvPr id="10" name="Freeform 10"/>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11" name="TextBox 11"/>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12" name="TextBox 12"/>
          <p:cNvSpPr txBox="1"/>
          <p:nvPr/>
        </p:nvSpPr>
        <p:spPr>
          <a:xfrm>
            <a:off x="6890143" y="2856618"/>
            <a:ext cx="4847295" cy="2257028"/>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Automatic Speech Recognition to develop a speech-to-text calculator, simplifying mathematical operations for children. Additionally, we design interactive activities to enhance their logical thinking skills. To monitor their progress effectively, we offer a personalized dashboard.  </a:t>
            </a:r>
          </a:p>
        </p:txBody>
      </p:sp>
      <p:sp>
        <p:nvSpPr>
          <p:cNvPr id="13" name="Freeform 13"/>
          <p:cNvSpPr/>
          <p:nvPr/>
        </p:nvSpPr>
        <p:spPr>
          <a:xfrm>
            <a:off x="6819332" y="615566"/>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4" name="TextBox 14"/>
          <p:cNvSpPr txBox="1"/>
          <p:nvPr/>
        </p:nvSpPr>
        <p:spPr>
          <a:xfrm>
            <a:off x="7121380" y="1154875"/>
            <a:ext cx="4294875" cy="1025922"/>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SOLUTION IDENTIFIED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57773" y="-496305"/>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511520" y="1349682"/>
            <a:ext cx="9168961" cy="5114345"/>
          </a:xfrm>
          <a:custGeom>
            <a:avLst/>
            <a:gdLst/>
            <a:ahLst/>
            <a:cxnLst/>
            <a:rect l="l" t="t" r="r" b="b"/>
            <a:pathLst>
              <a:path w="13753441" h="7671517">
                <a:moveTo>
                  <a:pt x="0" y="0"/>
                </a:moveTo>
                <a:lnTo>
                  <a:pt x="13753440" y="0"/>
                </a:lnTo>
                <a:lnTo>
                  <a:pt x="13753440" y="7671517"/>
                </a:lnTo>
                <a:lnTo>
                  <a:pt x="0" y="7671517"/>
                </a:lnTo>
                <a:lnTo>
                  <a:pt x="0" y="0"/>
                </a:lnTo>
                <a:close/>
              </a:path>
            </a:pathLst>
          </a:custGeom>
          <a:blipFill>
            <a:blip r:embed="rId4"/>
            <a:stretch>
              <a:fillRect/>
            </a:stretch>
          </a:blipFill>
        </p:spPr>
        <p:txBody>
          <a:bodyPr/>
          <a:lstStyle/>
          <a:p>
            <a:endParaRPr lang="en-US" sz="1200"/>
          </a:p>
        </p:txBody>
      </p:sp>
      <p:sp>
        <p:nvSpPr>
          <p:cNvPr id="4" name="TextBox 4"/>
          <p:cNvSpPr txBox="1"/>
          <p:nvPr/>
        </p:nvSpPr>
        <p:spPr>
          <a:xfrm>
            <a:off x="2995311" y="464383"/>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COMPONENT OVERVIEW DIAGRAM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3128" y="2404270"/>
            <a:ext cx="631229" cy="631229"/>
            <a:chOff x="0" y="0"/>
            <a:chExt cx="556826" cy="556826"/>
          </a:xfrm>
        </p:grpSpPr>
        <p:sp>
          <p:nvSpPr>
            <p:cNvPr id="3" name="Freeform 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3538A"/>
            </a:solidFill>
          </p:spPr>
          <p:txBody>
            <a:bodyPr/>
            <a:lstStyle/>
            <a:p>
              <a:endParaRPr lang="en-US" sz="1200"/>
            </a:p>
          </p:txBody>
        </p:sp>
        <p:sp>
          <p:nvSpPr>
            <p:cNvPr id="4" name="TextBox 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1</a:t>
              </a:r>
            </a:p>
          </p:txBody>
        </p:sp>
      </p:grpSp>
      <p:sp>
        <p:nvSpPr>
          <p:cNvPr id="5" name="Freeform 5"/>
          <p:cNvSpPr/>
          <p:nvPr/>
        </p:nvSpPr>
        <p:spPr>
          <a:xfrm rot="5400000">
            <a:off x="7973999" y="2746731"/>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TextBox 6"/>
          <p:cNvSpPr txBox="1"/>
          <p:nvPr/>
        </p:nvSpPr>
        <p:spPr>
          <a:xfrm>
            <a:off x="8014476" y="3830771"/>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BACKEND-DEVELPOMENT </a:t>
            </a:r>
          </a:p>
        </p:txBody>
      </p:sp>
      <p:sp>
        <p:nvSpPr>
          <p:cNvPr id="7" name="TextBox 7"/>
          <p:cNvSpPr txBox="1"/>
          <p:nvPr/>
        </p:nvSpPr>
        <p:spPr>
          <a:xfrm>
            <a:off x="2503675" y="3830771"/>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REQUIREMENT GATHERING </a:t>
            </a:r>
          </a:p>
        </p:txBody>
      </p:sp>
      <p:sp>
        <p:nvSpPr>
          <p:cNvPr id="8" name="TextBox 8"/>
          <p:cNvSpPr txBox="1"/>
          <p:nvPr/>
        </p:nvSpPr>
        <p:spPr>
          <a:xfrm>
            <a:off x="6177542" y="3830771"/>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FRONT-END DEVELOPMENT</a:t>
            </a:r>
          </a:p>
        </p:txBody>
      </p:sp>
      <p:grpSp>
        <p:nvGrpSpPr>
          <p:cNvPr id="9" name="Group 9"/>
          <p:cNvGrpSpPr/>
          <p:nvPr/>
        </p:nvGrpSpPr>
        <p:grpSpPr>
          <a:xfrm>
            <a:off x="4906127" y="2392753"/>
            <a:ext cx="631229" cy="631229"/>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8AFD6"/>
            </a:solidFill>
          </p:spPr>
          <p:txBody>
            <a:bodyPr/>
            <a:lstStyle/>
            <a:p>
              <a:endParaRPr lang="en-US" sz="1200"/>
            </a:p>
          </p:txBody>
        </p:sp>
        <p:sp>
          <p:nvSpPr>
            <p:cNvPr id="11" name="TextBox 11"/>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2</a:t>
              </a:r>
            </a:p>
          </p:txBody>
        </p:sp>
      </p:grpSp>
      <p:grpSp>
        <p:nvGrpSpPr>
          <p:cNvPr id="12" name="Group 12"/>
          <p:cNvGrpSpPr/>
          <p:nvPr/>
        </p:nvGrpSpPr>
        <p:grpSpPr>
          <a:xfrm>
            <a:off x="6696995" y="2404270"/>
            <a:ext cx="631229" cy="631229"/>
            <a:chOff x="0" y="0"/>
            <a:chExt cx="556826" cy="556826"/>
          </a:xfrm>
        </p:grpSpPr>
        <p:sp>
          <p:nvSpPr>
            <p:cNvPr id="13" name="Freeform 1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2C8CCB"/>
            </a:solidFill>
          </p:spPr>
          <p:txBody>
            <a:bodyPr/>
            <a:lstStyle/>
            <a:p>
              <a:endParaRPr lang="en-US" sz="1200"/>
            </a:p>
          </p:txBody>
        </p:sp>
        <p:sp>
          <p:nvSpPr>
            <p:cNvPr id="14" name="TextBox 1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3</a:t>
              </a:r>
            </a:p>
          </p:txBody>
        </p:sp>
      </p:grpSp>
      <p:grpSp>
        <p:nvGrpSpPr>
          <p:cNvPr id="15" name="Group 15"/>
          <p:cNvGrpSpPr/>
          <p:nvPr/>
        </p:nvGrpSpPr>
        <p:grpSpPr>
          <a:xfrm>
            <a:off x="8533928" y="2404270"/>
            <a:ext cx="631229" cy="631229"/>
            <a:chOff x="0" y="0"/>
            <a:chExt cx="556826" cy="556826"/>
          </a:xfrm>
        </p:grpSpPr>
        <p:sp>
          <p:nvSpPr>
            <p:cNvPr id="16" name="Freeform 1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6B7DA"/>
            </a:solidFill>
          </p:spPr>
          <p:txBody>
            <a:bodyPr/>
            <a:lstStyle/>
            <a:p>
              <a:endParaRPr lang="en-US" sz="1200"/>
            </a:p>
          </p:txBody>
        </p:sp>
        <p:sp>
          <p:nvSpPr>
            <p:cNvPr id="17" name="TextBox 17"/>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4</a:t>
              </a:r>
            </a:p>
          </p:txBody>
        </p:sp>
      </p:grpSp>
      <p:sp>
        <p:nvSpPr>
          <p:cNvPr id="18" name="AutoShape 18"/>
          <p:cNvSpPr/>
          <p:nvPr/>
        </p:nvSpPr>
        <p:spPr>
          <a:xfrm>
            <a:off x="3338742" y="3035499"/>
            <a:ext cx="0" cy="52807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19" name="AutoShape 19"/>
          <p:cNvSpPr/>
          <p:nvPr/>
        </p:nvSpPr>
        <p:spPr>
          <a:xfrm>
            <a:off x="5221742" y="3023982"/>
            <a:ext cx="0" cy="54008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20" name="AutoShape 20"/>
          <p:cNvSpPr/>
          <p:nvPr/>
        </p:nvSpPr>
        <p:spPr>
          <a:xfrm>
            <a:off x="7012609" y="3035499"/>
            <a:ext cx="0" cy="528079"/>
          </a:xfrm>
          <a:prstGeom prst="line">
            <a:avLst/>
          </a:prstGeom>
          <a:ln w="47625" cap="flat">
            <a:solidFill>
              <a:srgbClr val="37C9EF"/>
            </a:solidFill>
            <a:prstDash val="solid"/>
            <a:headEnd type="none" w="sm" len="sm"/>
            <a:tailEnd type="oval" w="lg" len="lg"/>
          </a:ln>
        </p:spPr>
        <p:txBody>
          <a:bodyPr/>
          <a:lstStyle/>
          <a:p>
            <a:endParaRPr lang="en-US" sz="1200"/>
          </a:p>
        </p:txBody>
      </p:sp>
      <p:sp>
        <p:nvSpPr>
          <p:cNvPr id="21" name="AutoShape 21"/>
          <p:cNvSpPr/>
          <p:nvPr/>
        </p:nvSpPr>
        <p:spPr>
          <a:xfrm>
            <a:off x="8849543" y="3035499"/>
            <a:ext cx="0" cy="528079"/>
          </a:xfrm>
          <a:prstGeom prst="line">
            <a:avLst/>
          </a:prstGeom>
          <a:ln w="47625" cap="flat">
            <a:solidFill>
              <a:srgbClr val="18AFD6"/>
            </a:solidFill>
            <a:prstDash val="solid"/>
            <a:headEnd type="none" w="sm" len="sm"/>
            <a:tailEnd type="oval" w="lg" len="lg"/>
          </a:ln>
        </p:spPr>
        <p:txBody>
          <a:bodyPr/>
          <a:lstStyle/>
          <a:p>
            <a:endParaRPr lang="en-US" sz="1200"/>
          </a:p>
        </p:txBody>
      </p:sp>
      <p:sp>
        <p:nvSpPr>
          <p:cNvPr id="22" name="AutoShape 22"/>
          <p:cNvSpPr/>
          <p:nvPr/>
        </p:nvSpPr>
        <p:spPr>
          <a:xfrm flipV="1">
            <a:off x="3654358" y="2708368"/>
            <a:ext cx="1251770"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3" name="AutoShape 23"/>
          <p:cNvSpPr/>
          <p:nvPr/>
        </p:nvSpPr>
        <p:spPr>
          <a:xfrm>
            <a:off x="5537357" y="2708368"/>
            <a:ext cx="1159638"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4" name="AutoShape 24"/>
          <p:cNvSpPr/>
          <p:nvPr/>
        </p:nvSpPr>
        <p:spPr>
          <a:xfrm>
            <a:off x="7328224" y="2719884"/>
            <a:ext cx="1205704" cy="0"/>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5" name="TextBox 25"/>
          <p:cNvSpPr txBox="1"/>
          <p:nvPr/>
        </p:nvSpPr>
        <p:spPr>
          <a:xfrm>
            <a:off x="2995311" y="774700"/>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PROGRESS OVERVIEW DIAGRAM</a:t>
            </a:r>
          </a:p>
        </p:txBody>
      </p:sp>
      <p:sp>
        <p:nvSpPr>
          <p:cNvPr id="26" name="TextBox 26"/>
          <p:cNvSpPr txBox="1"/>
          <p:nvPr/>
        </p:nvSpPr>
        <p:spPr>
          <a:xfrm>
            <a:off x="4359774" y="3830771"/>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DATA COLLECTION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0" y="4724189"/>
            <a:ext cx="2350015" cy="1353549"/>
            <a:chOff x="0" y="0"/>
            <a:chExt cx="928401" cy="534735"/>
          </a:xfrm>
        </p:grpSpPr>
        <p:sp>
          <p:nvSpPr>
            <p:cNvPr id="4" name="Freeform 4"/>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4FCDCC"/>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1</a:t>
              </a:r>
            </a:p>
          </p:txBody>
        </p:sp>
      </p:grpSp>
      <p:grpSp>
        <p:nvGrpSpPr>
          <p:cNvPr id="6" name="Group 6"/>
          <p:cNvGrpSpPr/>
          <p:nvPr/>
        </p:nvGrpSpPr>
        <p:grpSpPr>
          <a:xfrm rot="-10800000">
            <a:off x="2606466" y="5666292"/>
            <a:ext cx="429349" cy="41144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8B6B4">
                <a:alpha val="49804"/>
              </a:srgbClr>
            </a:solidFill>
          </p:spPr>
          <p:txBody>
            <a:bodyPr/>
            <a:lstStyle/>
            <a:p>
              <a:endParaRPr lang="en-US" sz="1200"/>
            </a:p>
          </p:txBody>
        </p:sp>
      </p:grpSp>
      <p:grpSp>
        <p:nvGrpSpPr>
          <p:cNvPr id="8" name="Group 8"/>
          <p:cNvGrpSpPr/>
          <p:nvPr/>
        </p:nvGrpSpPr>
        <p:grpSpPr>
          <a:xfrm>
            <a:off x="2606465" y="4312744"/>
            <a:ext cx="2350015" cy="1353549"/>
            <a:chOff x="0" y="0"/>
            <a:chExt cx="928401" cy="534735"/>
          </a:xfrm>
        </p:grpSpPr>
        <p:sp>
          <p:nvSpPr>
            <p:cNvPr id="9" name="Freeform 9"/>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18B6B4"/>
            </a:solidFill>
          </p:spPr>
          <p:txBody>
            <a:bodyPr/>
            <a:lstStyle/>
            <a:p>
              <a:endParaRPr lang="en-US" sz="1200"/>
            </a:p>
          </p:txBody>
        </p:sp>
        <p:sp>
          <p:nvSpPr>
            <p:cNvPr id="10" name="TextBox 10"/>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a:t>
              </a:r>
            </a:p>
          </p:txBody>
        </p:sp>
      </p:grpSp>
      <p:grpSp>
        <p:nvGrpSpPr>
          <p:cNvPr id="11" name="Group 11"/>
          <p:cNvGrpSpPr/>
          <p:nvPr/>
        </p:nvGrpSpPr>
        <p:grpSpPr>
          <a:xfrm>
            <a:off x="4561620" y="3901298"/>
            <a:ext cx="2350015" cy="1353549"/>
            <a:chOff x="0" y="0"/>
            <a:chExt cx="928401" cy="534735"/>
          </a:xfrm>
        </p:grpSpPr>
        <p:sp>
          <p:nvSpPr>
            <p:cNvPr id="12" name="Freeform 12"/>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37C9EF"/>
            </a:solidFill>
          </p:spPr>
          <p:txBody>
            <a:bodyPr/>
            <a:lstStyle/>
            <a:p>
              <a:endParaRPr lang="en-US" sz="1200"/>
            </a:p>
          </p:txBody>
        </p:sp>
        <p:sp>
          <p:nvSpPr>
            <p:cNvPr id="13" name="TextBox 13"/>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3</a:t>
              </a:r>
            </a:p>
          </p:txBody>
        </p:sp>
      </p:grpSp>
      <p:grpSp>
        <p:nvGrpSpPr>
          <p:cNvPr id="14" name="Group 14"/>
          <p:cNvGrpSpPr/>
          <p:nvPr/>
        </p:nvGrpSpPr>
        <p:grpSpPr>
          <a:xfrm>
            <a:off x="6499530" y="3493426"/>
            <a:ext cx="2350015" cy="1353549"/>
            <a:chOff x="0" y="0"/>
            <a:chExt cx="928401" cy="534735"/>
          </a:xfrm>
        </p:grpSpPr>
        <p:sp>
          <p:nvSpPr>
            <p:cNvPr id="15" name="Freeform 15"/>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2C92D5"/>
            </a:solidFill>
          </p:spPr>
          <p:txBody>
            <a:bodyPr/>
            <a:lstStyle/>
            <a:p>
              <a:endParaRPr lang="en-US" sz="1200"/>
            </a:p>
          </p:txBody>
        </p:sp>
        <p:sp>
          <p:nvSpPr>
            <p:cNvPr id="16" name="TextBox 16"/>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4</a:t>
              </a:r>
            </a:p>
          </p:txBody>
        </p:sp>
      </p:grpSp>
      <p:grpSp>
        <p:nvGrpSpPr>
          <p:cNvPr id="17" name="Group 17"/>
          <p:cNvGrpSpPr/>
          <p:nvPr/>
        </p:nvGrpSpPr>
        <p:grpSpPr>
          <a:xfrm rot="-10800000">
            <a:off x="6493180" y="4843402"/>
            <a:ext cx="412105" cy="41144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2C92D5">
                <a:alpha val="49804"/>
              </a:srgbClr>
            </a:solidFill>
          </p:spPr>
          <p:txBody>
            <a:bodyPr/>
            <a:lstStyle/>
            <a:p>
              <a:endParaRPr lang="en-US" sz="1200"/>
            </a:p>
          </p:txBody>
        </p:sp>
      </p:grpSp>
      <p:grpSp>
        <p:nvGrpSpPr>
          <p:cNvPr id="19" name="Group 19"/>
          <p:cNvGrpSpPr/>
          <p:nvPr/>
        </p:nvGrpSpPr>
        <p:grpSpPr>
          <a:xfrm rot="-10800000">
            <a:off x="4550726" y="5254847"/>
            <a:ext cx="412105" cy="411445"/>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37C9EF">
                <a:alpha val="49804"/>
              </a:srgbClr>
            </a:solidFill>
          </p:spPr>
          <p:txBody>
            <a:bodyPr/>
            <a:lstStyle/>
            <a:p>
              <a:endParaRPr lang="en-US" sz="1200"/>
            </a:p>
          </p:txBody>
        </p:sp>
      </p:grpSp>
      <p:grpSp>
        <p:nvGrpSpPr>
          <p:cNvPr id="21" name="Group 21"/>
          <p:cNvGrpSpPr/>
          <p:nvPr/>
        </p:nvGrpSpPr>
        <p:grpSpPr>
          <a:xfrm>
            <a:off x="8433623" y="2383008"/>
            <a:ext cx="3017294" cy="2680411"/>
            <a:chOff x="0" y="0"/>
            <a:chExt cx="977479" cy="868343"/>
          </a:xfrm>
        </p:grpSpPr>
        <p:sp>
          <p:nvSpPr>
            <p:cNvPr id="22" name="Freeform 22"/>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path>
              </a:pathLst>
            </a:custGeom>
            <a:solidFill>
              <a:srgbClr val="13538A"/>
            </a:solidFill>
          </p:spPr>
          <p:txBody>
            <a:bodyPr/>
            <a:lstStyle/>
            <a:p>
              <a:endParaRPr lang="en-US" sz="1200"/>
            </a:p>
          </p:txBody>
        </p:sp>
        <p:sp>
          <p:nvSpPr>
            <p:cNvPr id="23" name="TextBox 23"/>
            <p:cNvSpPr txBox="1"/>
            <p:nvPr/>
          </p:nvSpPr>
          <p:spPr>
            <a:xfrm>
              <a:off x="0" y="127000"/>
              <a:ext cx="711200" cy="4826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5</a:t>
              </a:r>
            </a:p>
          </p:txBody>
        </p:sp>
      </p:grpSp>
      <p:grpSp>
        <p:nvGrpSpPr>
          <p:cNvPr id="24" name="Group 24"/>
          <p:cNvGrpSpPr/>
          <p:nvPr/>
        </p:nvGrpSpPr>
        <p:grpSpPr>
          <a:xfrm rot="-10800000">
            <a:off x="8427273" y="4431956"/>
            <a:ext cx="412105" cy="411445"/>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3538A">
                <a:alpha val="49804"/>
              </a:srgbClr>
            </a:solidFill>
          </p:spPr>
          <p:txBody>
            <a:bodyPr/>
            <a:lstStyle/>
            <a:p>
              <a:endParaRPr lang="en-US" sz="1200"/>
            </a:p>
          </p:txBody>
        </p:sp>
      </p:grpSp>
      <p:sp>
        <p:nvSpPr>
          <p:cNvPr id="26" name="Freeform 26"/>
          <p:cNvSpPr/>
          <p:nvPr/>
        </p:nvSpPr>
        <p:spPr>
          <a:xfrm rot="5400000">
            <a:off x="-962183" y="-429667"/>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7" name="TextBox 27"/>
          <p:cNvSpPr txBox="1"/>
          <p:nvPr/>
        </p:nvSpPr>
        <p:spPr>
          <a:xfrm>
            <a:off x="1024272" y="3632986"/>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 Finalize the front end  </a:t>
            </a:r>
          </a:p>
          <a:p>
            <a:pPr algn="ctr">
              <a:lnSpc>
                <a:spcPts val="2427"/>
              </a:lnSpc>
            </a:pPr>
            <a:endParaRPr lang="en-US" sz="1733" spc="52">
              <a:solidFill>
                <a:srgbClr val="191919"/>
              </a:solidFill>
              <a:latin typeface="Aileron"/>
            </a:endParaRPr>
          </a:p>
        </p:txBody>
      </p:sp>
      <p:sp>
        <p:nvSpPr>
          <p:cNvPr id="28" name="TextBox 28"/>
          <p:cNvSpPr txBox="1"/>
          <p:nvPr/>
        </p:nvSpPr>
        <p:spPr>
          <a:xfrm>
            <a:off x="3035815" y="3026385"/>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Futher develop UI Changers</a:t>
            </a:r>
          </a:p>
          <a:p>
            <a:pPr algn="ctr">
              <a:lnSpc>
                <a:spcPts val="2427"/>
              </a:lnSpc>
            </a:pPr>
            <a:endParaRPr lang="en-US" sz="1733" spc="52">
              <a:solidFill>
                <a:srgbClr val="191919"/>
              </a:solidFill>
              <a:latin typeface="Aileron"/>
            </a:endParaRPr>
          </a:p>
        </p:txBody>
      </p:sp>
      <p:sp>
        <p:nvSpPr>
          <p:cNvPr id="29" name="TextBox 29"/>
          <p:cNvSpPr txBox="1"/>
          <p:nvPr/>
        </p:nvSpPr>
        <p:spPr>
          <a:xfrm>
            <a:off x="4962830" y="2572148"/>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Implement the dashboad</a:t>
            </a:r>
          </a:p>
        </p:txBody>
      </p:sp>
      <p:sp>
        <p:nvSpPr>
          <p:cNvPr id="30" name="TextBox 30"/>
          <p:cNvSpPr txBox="1"/>
          <p:nvPr/>
        </p:nvSpPr>
        <p:spPr>
          <a:xfrm>
            <a:off x="6873849" y="2203914"/>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Complete the web application</a:t>
            </a:r>
          </a:p>
          <a:p>
            <a:pPr algn="ctr">
              <a:lnSpc>
                <a:spcPts val="2427"/>
              </a:lnSpc>
            </a:pPr>
            <a:endParaRPr lang="en-US" sz="1733" spc="52">
              <a:solidFill>
                <a:srgbClr val="191919"/>
              </a:solidFill>
              <a:latin typeface="Aileron"/>
            </a:endParaRPr>
          </a:p>
        </p:txBody>
      </p:sp>
      <p:sp>
        <p:nvSpPr>
          <p:cNvPr id="31" name="TextBox 31"/>
          <p:cNvSpPr txBox="1"/>
          <p:nvPr/>
        </p:nvSpPr>
        <p:spPr>
          <a:xfrm>
            <a:off x="8716076" y="1916071"/>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Usbility testing</a:t>
            </a:r>
          </a:p>
          <a:p>
            <a:pPr algn="ctr">
              <a:lnSpc>
                <a:spcPts val="2427"/>
              </a:lnSpc>
            </a:pPr>
            <a:endParaRPr lang="en-US" sz="1733" spc="52">
              <a:solidFill>
                <a:srgbClr val="191919"/>
              </a:solidFill>
              <a:latin typeface="Aileron"/>
            </a:endParaRPr>
          </a:p>
        </p:txBody>
      </p:sp>
      <p:sp>
        <p:nvSpPr>
          <p:cNvPr id="32" name="TextBox 32"/>
          <p:cNvSpPr txBox="1"/>
          <p:nvPr/>
        </p:nvSpPr>
        <p:spPr>
          <a:xfrm>
            <a:off x="2950861" y="571539"/>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 FUTURE IMPLEMENTATION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223275" y="3981944"/>
            <a:ext cx="5004743" cy="4868249"/>
          </a:xfrm>
          <a:custGeom>
            <a:avLst/>
            <a:gdLst/>
            <a:ahLst/>
            <a:cxnLst/>
            <a:rect l="l" t="t" r="r" b="b"/>
            <a:pathLst>
              <a:path w="7507114" h="7302374">
                <a:moveTo>
                  <a:pt x="0" y="0"/>
                </a:moveTo>
                <a:lnTo>
                  <a:pt x="7507114" y="0"/>
                </a:lnTo>
                <a:lnTo>
                  <a:pt x="7507114" y="7302375"/>
                </a:lnTo>
                <a:lnTo>
                  <a:pt x="0" y="7302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flipV="1">
            <a:off x="-466212" y="3738076"/>
            <a:ext cx="5004743" cy="4868249"/>
          </a:xfrm>
          <a:custGeom>
            <a:avLst/>
            <a:gdLst/>
            <a:ahLst/>
            <a:cxnLst/>
            <a:rect l="l" t="t" r="r" b="b"/>
            <a:pathLst>
              <a:path w="7507114" h="7302374">
                <a:moveTo>
                  <a:pt x="0" y="7302374"/>
                </a:moveTo>
                <a:lnTo>
                  <a:pt x="7507114" y="7302374"/>
                </a:lnTo>
                <a:lnTo>
                  <a:pt x="7507114" y="0"/>
                </a:lnTo>
                <a:lnTo>
                  <a:pt x="0" y="0"/>
                </a:lnTo>
                <a:lnTo>
                  <a:pt x="0" y="7302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rot="5400000">
            <a:off x="3586421" y="3011838"/>
            <a:ext cx="5004743" cy="4868249"/>
          </a:xfrm>
          <a:custGeom>
            <a:avLst/>
            <a:gdLst/>
            <a:ahLst/>
            <a:cxnLst/>
            <a:rect l="l" t="t" r="r" b="b"/>
            <a:pathLst>
              <a:path w="7507114" h="7302374">
                <a:moveTo>
                  <a:pt x="0" y="0"/>
                </a:moveTo>
                <a:lnTo>
                  <a:pt x="7507114" y="0"/>
                </a:lnTo>
                <a:lnTo>
                  <a:pt x="7507114" y="7302374"/>
                </a:lnTo>
                <a:lnTo>
                  <a:pt x="0" y="73023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186885" y="4133182"/>
            <a:ext cx="2334363" cy="2625562"/>
          </a:xfrm>
          <a:custGeom>
            <a:avLst/>
            <a:gdLst/>
            <a:ahLst/>
            <a:cxnLst/>
            <a:rect l="l" t="t" r="r" b="b"/>
            <a:pathLst>
              <a:path w="3501545" h="3938343">
                <a:moveTo>
                  <a:pt x="0" y="0"/>
                </a:moveTo>
                <a:lnTo>
                  <a:pt x="3501545" y="0"/>
                </a:lnTo>
                <a:lnTo>
                  <a:pt x="3501545" y="3938343"/>
                </a:lnTo>
                <a:lnTo>
                  <a:pt x="0" y="39383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grpSp>
        <p:nvGrpSpPr>
          <p:cNvPr id="7" name="Group 7"/>
          <p:cNvGrpSpPr>
            <a:grpSpLocks noChangeAspect="1"/>
          </p:cNvGrpSpPr>
          <p:nvPr/>
        </p:nvGrpSpPr>
        <p:grpSpPr>
          <a:xfrm>
            <a:off x="5077052" y="685801"/>
            <a:ext cx="1635886" cy="1635879"/>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txBody>
            <a:bodyPr/>
            <a:lstStyle/>
            <a:p>
              <a:endParaRPr lang="en-US" sz="1200"/>
            </a:p>
          </p:txBody>
        </p:sp>
      </p:grpSp>
      <p:sp>
        <p:nvSpPr>
          <p:cNvPr id="9" name="TextBox 9"/>
          <p:cNvSpPr txBox="1"/>
          <p:nvPr/>
        </p:nvSpPr>
        <p:spPr>
          <a:xfrm>
            <a:off x="4666927" y="2445971"/>
            <a:ext cx="2420144" cy="1706301"/>
          </a:xfrm>
          <a:prstGeom prst="rect">
            <a:avLst/>
          </a:prstGeom>
        </p:spPr>
        <p:txBody>
          <a:bodyPr lIns="0" tIns="0" rIns="0" bIns="0" rtlCol="0" anchor="t">
            <a:spAutoFit/>
          </a:bodyPr>
          <a:lstStyle/>
          <a:p>
            <a:pPr algn="ctr">
              <a:lnSpc>
                <a:spcPts val="3416"/>
              </a:lnSpc>
            </a:pPr>
            <a:r>
              <a:rPr lang="en-US" sz="2439" spc="124">
                <a:solidFill>
                  <a:srgbClr val="110F0D"/>
                </a:solidFill>
                <a:latin typeface="Handy Casual"/>
              </a:rPr>
              <a:t>IT20088828</a:t>
            </a:r>
          </a:p>
          <a:p>
            <a:pPr algn="ctr">
              <a:lnSpc>
                <a:spcPts val="3416"/>
              </a:lnSpc>
            </a:pPr>
            <a:r>
              <a:rPr lang="en-US" sz="2439" spc="124">
                <a:solidFill>
                  <a:srgbClr val="110F0D"/>
                </a:solidFill>
                <a:latin typeface="Handy Casual"/>
              </a:rPr>
              <a:t>ELAMALDENIYA E.N.D.S</a:t>
            </a:r>
          </a:p>
          <a:p>
            <a:pPr algn="ctr">
              <a:lnSpc>
                <a:spcPts val="3416"/>
              </a:lnSpc>
              <a:spcBef>
                <a:spcPct val="0"/>
              </a:spcBef>
            </a:pPr>
            <a:endParaRPr lang="en-US" sz="2439" spc="124">
              <a:solidFill>
                <a:srgbClr val="110F0D"/>
              </a:solidFill>
              <a:latin typeface="Handy Casual"/>
            </a:endParaRPr>
          </a:p>
        </p:txBody>
      </p:sp>
      <p:sp>
        <p:nvSpPr>
          <p:cNvPr id="10" name="TextBox 10"/>
          <p:cNvSpPr txBox="1"/>
          <p:nvPr/>
        </p:nvSpPr>
        <p:spPr>
          <a:xfrm>
            <a:off x="0" y="4098647"/>
            <a:ext cx="12127766" cy="1756378"/>
          </a:xfrm>
          <a:prstGeom prst="rect">
            <a:avLst/>
          </a:prstGeom>
        </p:spPr>
        <p:txBody>
          <a:bodyPr lIns="0" tIns="0" rIns="0" bIns="0" rtlCol="0" anchor="t">
            <a:spAutoFit/>
          </a:bodyPr>
          <a:lstStyle/>
          <a:p>
            <a:pPr algn="ctr">
              <a:lnSpc>
                <a:spcPts val="3509"/>
              </a:lnSpc>
            </a:pPr>
            <a:r>
              <a:rPr lang="en-US" sz="2506" spc="127">
                <a:solidFill>
                  <a:srgbClr val="110F0D"/>
                </a:solidFill>
                <a:latin typeface="Handy Casual"/>
              </a:rPr>
              <a:t>RESEARCHING ON RAPID NAMING DYSLEXIA AND FOCUSING ON READING DISABILITIES FACED BY DYSLEXIC STUDENTS.</a:t>
            </a:r>
          </a:p>
          <a:p>
            <a:pPr algn="ctr">
              <a:lnSpc>
                <a:spcPts val="3509"/>
              </a:lnSpc>
            </a:pPr>
            <a:endParaRPr lang="en-US" sz="2506" spc="127">
              <a:solidFill>
                <a:srgbClr val="110F0D"/>
              </a:solidFill>
              <a:latin typeface="Handy Casual"/>
            </a:endParaRPr>
          </a:p>
          <a:p>
            <a:pPr algn="ctr">
              <a:lnSpc>
                <a:spcPts val="3509"/>
              </a:lnSpc>
              <a:spcBef>
                <a:spcPct val="0"/>
              </a:spcBef>
            </a:pPr>
            <a:endParaRPr lang="en-US" sz="2506" spc="127">
              <a:solidFill>
                <a:srgbClr val="110F0D"/>
              </a:solidFill>
              <a:latin typeface="Handy Casual"/>
            </a:endParaRPr>
          </a:p>
        </p:txBody>
      </p:sp>
      <p:sp>
        <p:nvSpPr>
          <p:cNvPr id="11" name="TextBox 11"/>
          <p:cNvSpPr txBox="1"/>
          <p:nvPr/>
        </p:nvSpPr>
        <p:spPr>
          <a:xfrm>
            <a:off x="5014869" y="3551020"/>
            <a:ext cx="1724263" cy="834267"/>
          </a:xfrm>
          <a:prstGeom prst="rect">
            <a:avLst/>
          </a:prstGeom>
        </p:spPr>
        <p:txBody>
          <a:bodyPr lIns="0" tIns="0" rIns="0" bIns="0" rtlCol="0" anchor="t">
            <a:spAutoFit/>
          </a:bodyPr>
          <a:lstStyle/>
          <a:p>
            <a:pPr algn="ctr">
              <a:lnSpc>
                <a:spcPts val="3416"/>
              </a:lnSpc>
              <a:spcBef>
                <a:spcPct val="0"/>
              </a:spcBef>
            </a:pPr>
            <a:r>
              <a:rPr lang="en-US" sz="2439" spc="124">
                <a:solidFill>
                  <a:srgbClr val="110F0D"/>
                </a:solidFill>
                <a:latin typeface="Handy Casual"/>
              </a:rPr>
              <a:t>COMPONENT 04</a:t>
            </a:r>
          </a:p>
        </p:txBody>
      </p:sp>
      <p:grpSp>
        <p:nvGrpSpPr>
          <p:cNvPr id="12" name="Group 12"/>
          <p:cNvGrpSpPr>
            <a:grpSpLocks noChangeAspect="1"/>
          </p:cNvGrpSpPr>
          <p:nvPr/>
        </p:nvGrpSpPr>
        <p:grpSpPr>
          <a:xfrm>
            <a:off x="5059057" y="685801"/>
            <a:ext cx="1635886" cy="1635879"/>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6628" b="-16628"/>
              </a:stretch>
            </a:blipFill>
          </p:spPr>
          <p:txBody>
            <a:bodyPr/>
            <a:lstStyle/>
            <a:p>
              <a:endParaRPr lang="en-US" sz="12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1" y="2042449"/>
            <a:ext cx="5417407" cy="4129751"/>
            <a:chOff x="0" y="0"/>
            <a:chExt cx="2140210" cy="1631507"/>
          </a:xfrm>
        </p:grpSpPr>
        <p:sp>
          <p:nvSpPr>
            <p:cNvPr id="4" name="Freeform 4"/>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6" name="Freeform 6"/>
          <p:cNvSpPr/>
          <p:nvPr/>
        </p:nvSpPr>
        <p:spPr>
          <a:xfrm>
            <a:off x="989991" y="693192"/>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1141015" y="988349"/>
            <a:ext cx="4294875" cy="1538883"/>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MAIN OBJECTIVE </a:t>
            </a:r>
          </a:p>
          <a:p>
            <a:pPr algn="ctr">
              <a:lnSpc>
                <a:spcPts val="4000"/>
              </a:lnSpc>
            </a:pPr>
            <a:endParaRPr lang="en-US" sz="4000" spc="204">
              <a:solidFill>
                <a:srgbClr val="110F0D"/>
              </a:solidFill>
              <a:latin typeface="Handy Casual"/>
            </a:endParaRPr>
          </a:p>
        </p:txBody>
      </p:sp>
      <p:sp>
        <p:nvSpPr>
          <p:cNvPr id="8" name="TextBox 8"/>
          <p:cNvSpPr txBox="1"/>
          <p:nvPr/>
        </p:nvSpPr>
        <p:spPr>
          <a:xfrm>
            <a:off x="1202093" y="2920115"/>
            <a:ext cx="4384820" cy="2821285"/>
          </a:xfrm>
          <a:prstGeom prst="rect">
            <a:avLst/>
          </a:prstGeom>
        </p:spPr>
        <p:txBody>
          <a:bodyPr lIns="0" tIns="0" rIns="0" bIns="0" rtlCol="0" anchor="t">
            <a:spAutoFit/>
          </a:bodyPr>
          <a:lstStyle/>
          <a:p>
            <a:pPr algn="ctr">
              <a:lnSpc>
                <a:spcPts val="2200"/>
              </a:lnSpc>
            </a:pPr>
            <a:r>
              <a:rPr lang="en-US" sz="2000" spc="102">
                <a:solidFill>
                  <a:srgbClr val="110F0D"/>
                </a:solidFill>
                <a:latin typeface="Canva Sans"/>
              </a:rPr>
              <a:t>To investigate the relationship between rapid naming ability and reading fluency in individuals with rapid naming dyslexia, and to determine the effectiveness of visual processing interventions in improving rapid naming ability and reading outcomes in this population.</a:t>
            </a:r>
          </a:p>
          <a:p>
            <a:pPr algn="ctr">
              <a:lnSpc>
                <a:spcPts val="2200"/>
              </a:lnSpc>
            </a:pPr>
            <a:endParaRPr lang="en-US" sz="2000" spc="102">
              <a:solidFill>
                <a:srgbClr val="110F0D"/>
              </a:solidFill>
              <a:latin typeface="Canva Sans"/>
            </a:endParaRPr>
          </a:p>
        </p:txBody>
      </p:sp>
      <p:grpSp>
        <p:nvGrpSpPr>
          <p:cNvPr id="9" name="Group 9"/>
          <p:cNvGrpSpPr/>
          <p:nvPr/>
        </p:nvGrpSpPr>
        <p:grpSpPr>
          <a:xfrm>
            <a:off x="6605087" y="2042449"/>
            <a:ext cx="5417407" cy="4129751"/>
            <a:chOff x="0" y="0"/>
            <a:chExt cx="2140210" cy="1631507"/>
          </a:xfrm>
        </p:grpSpPr>
        <p:sp>
          <p:nvSpPr>
            <p:cNvPr id="10" name="Freeform 10"/>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11" name="TextBox 11"/>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12" name="Freeform 12"/>
          <p:cNvSpPr/>
          <p:nvPr/>
        </p:nvSpPr>
        <p:spPr>
          <a:xfrm>
            <a:off x="6819332" y="615566"/>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3" name="TextBox 13"/>
          <p:cNvSpPr txBox="1"/>
          <p:nvPr/>
        </p:nvSpPr>
        <p:spPr>
          <a:xfrm>
            <a:off x="7121380" y="988349"/>
            <a:ext cx="4294875" cy="1025922"/>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SOLUTION IDENTIFIED </a:t>
            </a:r>
          </a:p>
        </p:txBody>
      </p:sp>
      <p:sp>
        <p:nvSpPr>
          <p:cNvPr id="14" name="TextBox 14"/>
          <p:cNvSpPr txBox="1"/>
          <p:nvPr/>
        </p:nvSpPr>
        <p:spPr>
          <a:xfrm>
            <a:off x="6774593" y="2907415"/>
            <a:ext cx="5417407" cy="2128083"/>
          </a:xfrm>
          <a:prstGeom prst="rect">
            <a:avLst/>
          </a:prstGeom>
        </p:spPr>
        <p:txBody>
          <a:bodyPr lIns="0" tIns="0" rIns="0" bIns="0" rtlCol="0" anchor="t">
            <a:spAutoFit/>
          </a:bodyPr>
          <a:lstStyle/>
          <a:p>
            <a:pPr algn="ctr">
              <a:lnSpc>
                <a:spcPts val="2427"/>
              </a:lnSpc>
              <a:spcBef>
                <a:spcPct val="0"/>
              </a:spcBef>
            </a:pPr>
            <a:r>
              <a:rPr lang="en-US" sz="1733" spc="52">
                <a:solidFill>
                  <a:srgbClr val="110F0D"/>
                </a:solidFill>
                <a:latin typeface="Aileron"/>
              </a:rPr>
              <a:t>Will use Audible to enable listening and reading </a:t>
            </a:r>
          </a:p>
          <a:p>
            <a:pPr algn="ctr">
              <a:lnSpc>
                <a:spcPts val="2427"/>
              </a:lnSpc>
              <a:spcBef>
                <a:spcPct val="0"/>
              </a:spcBef>
            </a:pPr>
            <a:r>
              <a:rPr lang="en-US" sz="1733" spc="52">
                <a:solidFill>
                  <a:srgbClr val="110F0D"/>
                </a:solidFill>
                <a:latin typeface="Aileron"/>
              </a:rPr>
              <a:t>of text, with voice recognition to identify </a:t>
            </a:r>
          </a:p>
          <a:p>
            <a:pPr algn="ctr">
              <a:lnSpc>
                <a:spcPts val="2427"/>
              </a:lnSpc>
              <a:spcBef>
                <a:spcPct val="0"/>
              </a:spcBef>
            </a:pPr>
            <a:r>
              <a:rPr lang="en-US" sz="1733" spc="52">
                <a:solidFill>
                  <a:srgbClr val="110F0D"/>
                </a:solidFill>
                <a:latin typeface="Aileron"/>
              </a:rPr>
              <a:t>phrases, Will feature adjustable audio playback speed settings, ​​Will Use contextual text highlighting, ​A quiz mode will also be included </a:t>
            </a:r>
          </a:p>
          <a:p>
            <a:pPr algn="ctr">
              <a:lnSpc>
                <a:spcPts val="2427"/>
              </a:lnSpc>
              <a:spcBef>
                <a:spcPct val="0"/>
              </a:spcBef>
            </a:pPr>
            <a:r>
              <a:rPr lang="en-US" sz="1733" spc="52">
                <a:solidFill>
                  <a:srgbClr val="110F0D"/>
                </a:solidFill>
                <a:latin typeface="Aileron"/>
              </a:rPr>
              <a:t>to test  their memory capacity.</a:t>
            </a:r>
          </a:p>
          <a:p>
            <a:pPr algn="ctr">
              <a:lnSpc>
                <a:spcPts val="2427"/>
              </a:lnSpc>
              <a:spcBef>
                <a:spcPct val="0"/>
              </a:spcBef>
            </a:pPr>
            <a:endParaRPr lang="en-US" sz="1733" spc="52">
              <a:solidFill>
                <a:srgbClr val="110F0D"/>
              </a:solidFill>
              <a:latin typeface="Ailero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457773" y="-496305"/>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TextBox 3"/>
          <p:cNvSpPr txBox="1"/>
          <p:nvPr/>
        </p:nvSpPr>
        <p:spPr>
          <a:xfrm>
            <a:off x="2995311" y="464383"/>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COMPONENT OVERVIEW DIAGRAM</a:t>
            </a:r>
          </a:p>
        </p:txBody>
      </p:sp>
      <p:sp>
        <p:nvSpPr>
          <p:cNvPr id="4" name="Freeform 4"/>
          <p:cNvSpPr/>
          <p:nvPr/>
        </p:nvSpPr>
        <p:spPr>
          <a:xfrm>
            <a:off x="1806122" y="1202625"/>
            <a:ext cx="8864929" cy="5145478"/>
          </a:xfrm>
          <a:custGeom>
            <a:avLst/>
            <a:gdLst/>
            <a:ahLst/>
            <a:cxnLst/>
            <a:rect l="l" t="t" r="r" b="b"/>
            <a:pathLst>
              <a:path w="13297393" h="7718217">
                <a:moveTo>
                  <a:pt x="0" y="0"/>
                </a:moveTo>
                <a:lnTo>
                  <a:pt x="13297393" y="0"/>
                </a:lnTo>
                <a:lnTo>
                  <a:pt x="13297393" y="7718217"/>
                </a:lnTo>
                <a:lnTo>
                  <a:pt x="0" y="7718217"/>
                </a:lnTo>
                <a:lnTo>
                  <a:pt x="0" y="0"/>
                </a:lnTo>
                <a:close/>
              </a:path>
            </a:pathLst>
          </a:custGeom>
          <a:blipFill>
            <a:blip r:embed="rId4"/>
            <a:stretch>
              <a:fillRect l="-1593" r="-1593"/>
            </a:stretch>
          </a:blipFill>
        </p:spPr>
        <p:txBody>
          <a:bodyPr/>
          <a:lstStyle/>
          <a:p>
            <a:endParaRPr lang="en-US" sz="1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3128" y="2404270"/>
            <a:ext cx="631229" cy="631229"/>
            <a:chOff x="0" y="0"/>
            <a:chExt cx="556826" cy="556826"/>
          </a:xfrm>
        </p:grpSpPr>
        <p:sp>
          <p:nvSpPr>
            <p:cNvPr id="3" name="Freeform 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3538A"/>
            </a:solidFill>
          </p:spPr>
          <p:txBody>
            <a:bodyPr/>
            <a:lstStyle/>
            <a:p>
              <a:endParaRPr lang="en-US" sz="1200"/>
            </a:p>
          </p:txBody>
        </p:sp>
        <p:sp>
          <p:nvSpPr>
            <p:cNvPr id="4" name="TextBox 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1</a:t>
              </a:r>
            </a:p>
          </p:txBody>
        </p:sp>
      </p:grpSp>
      <p:sp>
        <p:nvSpPr>
          <p:cNvPr id="5" name="Freeform 5"/>
          <p:cNvSpPr/>
          <p:nvPr/>
        </p:nvSpPr>
        <p:spPr>
          <a:xfrm rot="5400000">
            <a:off x="7973999" y="2746731"/>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TextBox 6"/>
          <p:cNvSpPr txBox="1"/>
          <p:nvPr/>
        </p:nvSpPr>
        <p:spPr>
          <a:xfrm>
            <a:off x="8031412"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BACKEND-DEVELPOMENT </a:t>
            </a:r>
          </a:p>
        </p:txBody>
      </p:sp>
      <p:sp>
        <p:nvSpPr>
          <p:cNvPr id="7" name="TextBox 7"/>
          <p:cNvSpPr txBox="1"/>
          <p:nvPr/>
        </p:nvSpPr>
        <p:spPr>
          <a:xfrm>
            <a:off x="2522203"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REQUIREMENT GATHERING </a:t>
            </a:r>
          </a:p>
        </p:txBody>
      </p:sp>
      <p:sp>
        <p:nvSpPr>
          <p:cNvPr id="8" name="TextBox 8"/>
          <p:cNvSpPr txBox="1"/>
          <p:nvPr/>
        </p:nvSpPr>
        <p:spPr>
          <a:xfrm>
            <a:off x="6195009"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FRONT-END DEVELOPMENT</a:t>
            </a:r>
          </a:p>
        </p:txBody>
      </p:sp>
      <p:grpSp>
        <p:nvGrpSpPr>
          <p:cNvPr id="9" name="Group 9"/>
          <p:cNvGrpSpPr/>
          <p:nvPr/>
        </p:nvGrpSpPr>
        <p:grpSpPr>
          <a:xfrm>
            <a:off x="4906127" y="2392753"/>
            <a:ext cx="631229" cy="631229"/>
            <a:chOff x="0" y="0"/>
            <a:chExt cx="556826" cy="556826"/>
          </a:xfrm>
        </p:grpSpPr>
        <p:sp>
          <p:nvSpPr>
            <p:cNvPr id="10" name="Freeform 10"/>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18AFD6"/>
            </a:solidFill>
          </p:spPr>
          <p:txBody>
            <a:bodyPr/>
            <a:lstStyle/>
            <a:p>
              <a:endParaRPr lang="en-US" sz="1200"/>
            </a:p>
          </p:txBody>
        </p:sp>
        <p:sp>
          <p:nvSpPr>
            <p:cNvPr id="11" name="TextBox 11"/>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2</a:t>
              </a:r>
            </a:p>
          </p:txBody>
        </p:sp>
      </p:grpSp>
      <p:grpSp>
        <p:nvGrpSpPr>
          <p:cNvPr id="12" name="Group 12"/>
          <p:cNvGrpSpPr/>
          <p:nvPr/>
        </p:nvGrpSpPr>
        <p:grpSpPr>
          <a:xfrm>
            <a:off x="6696995" y="2404270"/>
            <a:ext cx="631229" cy="631229"/>
            <a:chOff x="0" y="0"/>
            <a:chExt cx="556826" cy="556826"/>
          </a:xfrm>
        </p:grpSpPr>
        <p:sp>
          <p:nvSpPr>
            <p:cNvPr id="13" name="Freeform 13"/>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2C8CCB"/>
            </a:solidFill>
          </p:spPr>
          <p:txBody>
            <a:bodyPr/>
            <a:lstStyle/>
            <a:p>
              <a:endParaRPr lang="en-US" sz="1200"/>
            </a:p>
          </p:txBody>
        </p:sp>
        <p:sp>
          <p:nvSpPr>
            <p:cNvPr id="14" name="TextBox 14"/>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3</a:t>
              </a:r>
            </a:p>
          </p:txBody>
        </p:sp>
      </p:grpSp>
      <p:grpSp>
        <p:nvGrpSpPr>
          <p:cNvPr id="15" name="Group 15"/>
          <p:cNvGrpSpPr/>
          <p:nvPr/>
        </p:nvGrpSpPr>
        <p:grpSpPr>
          <a:xfrm>
            <a:off x="8533928" y="2404270"/>
            <a:ext cx="631229" cy="631229"/>
            <a:chOff x="0" y="0"/>
            <a:chExt cx="556826" cy="556826"/>
          </a:xfrm>
        </p:grpSpPr>
        <p:sp>
          <p:nvSpPr>
            <p:cNvPr id="16" name="Freeform 16"/>
            <p:cNvSpPr/>
            <p:nvPr/>
          </p:nvSpPr>
          <p:spPr>
            <a:xfrm>
              <a:off x="0" y="0"/>
              <a:ext cx="556826" cy="556826"/>
            </a:xfrm>
            <a:custGeom>
              <a:avLst/>
              <a:gdLst/>
              <a:ahLst/>
              <a:cxnLst/>
              <a:rect l="l" t="t" r="r" b="b"/>
              <a:pathLst>
                <a:path w="556826" h="556826">
                  <a:moveTo>
                    <a:pt x="278413" y="0"/>
                  </a:moveTo>
                  <a:cubicBezTo>
                    <a:pt x="124650" y="0"/>
                    <a:pt x="0" y="124650"/>
                    <a:pt x="0" y="278413"/>
                  </a:cubicBezTo>
                  <a:cubicBezTo>
                    <a:pt x="0" y="432176"/>
                    <a:pt x="124650" y="556826"/>
                    <a:pt x="278413" y="556826"/>
                  </a:cubicBezTo>
                  <a:cubicBezTo>
                    <a:pt x="432176" y="556826"/>
                    <a:pt x="556826" y="432176"/>
                    <a:pt x="556826" y="278413"/>
                  </a:cubicBezTo>
                  <a:cubicBezTo>
                    <a:pt x="556826" y="124650"/>
                    <a:pt x="432176" y="0"/>
                    <a:pt x="278413" y="0"/>
                  </a:cubicBezTo>
                </a:path>
              </a:pathLst>
            </a:custGeom>
            <a:solidFill>
              <a:srgbClr val="36B7DA"/>
            </a:solidFill>
          </p:spPr>
          <p:txBody>
            <a:bodyPr/>
            <a:lstStyle/>
            <a:p>
              <a:endParaRPr lang="en-US" sz="1200"/>
            </a:p>
          </p:txBody>
        </p:sp>
        <p:sp>
          <p:nvSpPr>
            <p:cNvPr id="17" name="TextBox 17"/>
            <p:cNvSpPr txBox="1"/>
            <p:nvPr/>
          </p:nvSpPr>
          <p:spPr>
            <a:xfrm>
              <a:off x="76200" y="19050"/>
              <a:ext cx="660400" cy="717550"/>
            </a:xfrm>
            <a:prstGeom prst="rect">
              <a:avLst/>
            </a:prstGeom>
          </p:spPr>
          <p:txBody>
            <a:bodyPr lIns="0" tIns="0" rIns="0" bIns="0" rtlCol="0" anchor="ctr"/>
            <a:lstStyle/>
            <a:p>
              <a:pPr algn="ctr">
                <a:lnSpc>
                  <a:spcPts val="2613"/>
                </a:lnSpc>
              </a:pPr>
              <a:r>
                <a:rPr lang="en-US" sz="1866">
                  <a:solidFill>
                    <a:srgbClr val="FFFFFF"/>
                  </a:solidFill>
                  <a:latin typeface="Aileron Bold"/>
                </a:rPr>
                <a:t>4</a:t>
              </a:r>
            </a:p>
          </p:txBody>
        </p:sp>
      </p:grpSp>
      <p:sp>
        <p:nvSpPr>
          <p:cNvPr id="18" name="AutoShape 18"/>
          <p:cNvSpPr/>
          <p:nvPr/>
        </p:nvSpPr>
        <p:spPr>
          <a:xfrm>
            <a:off x="3338742" y="3035499"/>
            <a:ext cx="0" cy="52807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19" name="AutoShape 19"/>
          <p:cNvSpPr/>
          <p:nvPr/>
        </p:nvSpPr>
        <p:spPr>
          <a:xfrm>
            <a:off x="5221742" y="3023982"/>
            <a:ext cx="0" cy="540089"/>
          </a:xfrm>
          <a:prstGeom prst="line">
            <a:avLst/>
          </a:prstGeom>
          <a:ln w="47625" cap="flat">
            <a:solidFill>
              <a:srgbClr val="86EAE9"/>
            </a:solidFill>
            <a:prstDash val="solid"/>
            <a:headEnd type="none" w="sm" len="sm"/>
            <a:tailEnd type="oval" w="lg" len="lg"/>
          </a:ln>
        </p:spPr>
        <p:txBody>
          <a:bodyPr/>
          <a:lstStyle/>
          <a:p>
            <a:endParaRPr lang="en-US" sz="1200"/>
          </a:p>
        </p:txBody>
      </p:sp>
      <p:sp>
        <p:nvSpPr>
          <p:cNvPr id="20" name="AutoShape 20"/>
          <p:cNvSpPr/>
          <p:nvPr/>
        </p:nvSpPr>
        <p:spPr>
          <a:xfrm>
            <a:off x="7012609" y="3035499"/>
            <a:ext cx="0" cy="528079"/>
          </a:xfrm>
          <a:prstGeom prst="line">
            <a:avLst/>
          </a:prstGeom>
          <a:ln w="47625" cap="flat">
            <a:solidFill>
              <a:srgbClr val="37C9EF"/>
            </a:solidFill>
            <a:prstDash val="solid"/>
            <a:headEnd type="none" w="sm" len="sm"/>
            <a:tailEnd type="oval" w="lg" len="lg"/>
          </a:ln>
        </p:spPr>
        <p:txBody>
          <a:bodyPr/>
          <a:lstStyle/>
          <a:p>
            <a:endParaRPr lang="en-US" sz="1200"/>
          </a:p>
        </p:txBody>
      </p:sp>
      <p:sp>
        <p:nvSpPr>
          <p:cNvPr id="21" name="AutoShape 21"/>
          <p:cNvSpPr/>
          <p:nvPr/>
        </p:nvSpPr>
        <p:spPr>
          <a:xfrm>
            <a:off x="8849543" y="3035499"/>
            <a:ext cx="0" cy="528079"/>
          </a:xfrm>
          <a:prstGeom prst="line">
            <a:avLst/>
          </a:prstGeom>
          <a:ln w="47625" cap="flat">
            <a:solidFill>
              <a:srgbClr val="18AFD6"/>
            </a:solidFill>
            <a:prstDash val="solid"/>
            <a:headEnd type="none" w="sm" len="sm"/>
            <a:tailEnd type="oval" w="lg" len="lg"/>
          </a:ln>
        </p:spPr>
        <p:txBody>
          <a:bodyPr/>
          <a:lstStyle/>
          <a:p>
            <a:endParaRPr lang="en-US" sz="1200"/>
          </a:p>
        </p:txBody>
      </p:sp>
      <p:sp>
        <p:nvSpPr>
          <p:cNvPr id="22" name="AutoShape 22"/>
          <p:cNvSpPr/>
          <p:nvPr/>
        </p:nvSpPr>
        <p:spPr>
          <a:xfrm flipV="1">
            <a:off x="3654358" y="2708368"/>
            <a:ext cx="1251770"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3" name="AutoShape 23"/>
          <p:cNvSpPr/>
          <p:nvPr/>
        </p:nvSpPr>
        <p:spPr>
          <a:xfrm>
            <a:off x="5537357" y="2708368"/>
            <a:ext cx="1159638" cy="11517"/>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4" name="AutoShape 24"/>
          <p:cNvSpPr/>
          <p:nvPr/>
        </p:nvSpPr>
        <p:spPr>
          <a:xfrm>
            <a:off x="7328224" y="2719884"/>
            <a:ext cx="1205704" cy="0"/>
          </a:xfrm>
          <a:prstGeom prst="line">
            <a:avLst/>
          </a:prstGeom>
          <a:ln w="57150" cap="flat">
            <a:solidFill>
              <a:srgbClr val="EDF0F2"/>
            </a:solidFill>
            <a:prstDash val="solid"/>
            <a:headEnd type="none" w="sm" len="sm"/>
            <a:tailEnd type="none" w="sm" len="sm"/>
          </a:ln>
        </p:spPr>
        <p:txBody>
          <a:bodyPr/>
          <a:lstStyle/>
          <a:p>
            <a:endParaRPr lang="en-US" sz="1200"/>
          </a:p>
        </p:txBody>
      </p:sp>
      <p:sp>
        <p:nvSpPr>
          <p:cNvPr id="25" name="TextBox 25"/>
          <p:cNvSpPr txBox="1"/>
          <p:nvPr/>
        </p:nvSpPr>
        <p:spPr>
          <a:xfrm>
            <a:off x="2995311" y="774700"/>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PROGRESS OVERVIEW DIAGRAM</a:t>
            </a:r>
          </a:p>
        </p:txBody>
      </p:sp>
      <p:sp>
        <p:nvSpPr>
          <p:cNvPr id="26" name="TextBox 26"/>
          <p:cNvSpPr txBox="1"/>
          <p:nvPr/>
        </p:nvSpPr>
        <p:spPr>
          <a:xfrm>
            <a:off x="4478790" y="3945817"/>
            <a:ext cx="1638385" cy="517962"/>
          </a:xfrm>
          <a:prstGeom prst="rect">
            <a:avLst/>
          </a:prstGeom>
        </p:spPr>
        <p:txBody>
          <a:bodyPr lIns="0" tIns="0" rIns="0" bIns="0" rtlCol="0" anchor="t">
            <a:spAutoFit/>
          </a:bodyPr>
          <a:lstStyle/>
          <a:p>
            <a:pPr algn="ctr">
              <a:lnSpc>
                <a:spcPts val="2080"/>
              </a:lnSpc>
            </a:pPr>
            <a:r>
              <a:rPr lang="en-US" sz="1600">
                <a:solidFill>
                  <a:srgbClr val="191919"/>
                </a:solidFill>
                <a:latin typeface="Aileron Bold"/>
              </a:rPr>
              <a:t>DATA COLLECTION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6958702" y="750604"/>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4" name="Group 4"/>
          <p:cNvGrpSpPr/>
          <p:nvPr/>
        </p:nvGrpSpPr>
        <p:grpSpPr>
          <a:xfrm>
            <a:off x="685801" y="2042449"/>
            <a:ext cx="5417407" cy="4129751"/>
            <a:chOff x="0" y="0"/>
            <a:chExt cx="2140210" cy="1631507"/>
          </a:xfrm>
        </p:grpSpPr>
        <p:sp>
          <p:nvSpPr>
            <p:cNvPr id="5" name="Freeform 5"/>
            <p:cNvSpPr/>
            <p:nvPr/>
          </p:nvSpPr>
          <p:spPr>
            <a:xfrm>
              <a:off x="0" y="0"/>
              <a:ext cx="2140210" cy="1631507"/>
            </a:xfrm>
            <a:custGeom>
              <a:avLst/>
              <a:gdLst/>
              <a:ahLst/>
              <a:cxnLst/>
              <a:rect l="l" t="t" r="r" b="b"/>
              <a:pathLst>
                <a:path w="2140210" h="1631507">
                  <a:moveTo>
                    <a:pt x="48589" y="0"/>
                  </a:moveTo>
                  <a:lnTo>
                    <a:pt x="2091622" y="0"/>
                  </a:lnTo>
                  <a:cubicBezTo>
                    <a:pt x="2104508" y="0"/>
                    <a:pt x="2116867" y="5119"/>
                    <a:pt x="2125979" y="14231"/>
                  </a:cubicBezTo>
                  <a:cubicBezTo>
                    <a:pt x="2135091" y="23343"/>
                    <a:pt x="2140210" y="35702"/>
                    <a:pt x="2140210" y="48589"/>
                  </a:cubicBezTo>
                  <a:lnTo>
                    <a:pt x="2140210" y="1582918"/>
                  </a:lnTo>
                  <a:cubicBezTo>
                    <a:pt x="2140210" y="1595804"/>
                    <a:pt x="2135091" y="1608163"/>
                    <a:pt x="2125979" y="1617275"/>
                  </a:cubicBezTo>
                  <a:cubicBezTo>
                    <a:pt x="2116867" y="1626388"/>
                    <a:pt x="2104508" y="1631507"/>
                    <a:pt x="2091622" y="1631507"/>
                  </a:cubicBezTo>
                  <a:lnTo>
                    <a:pt x="48589" y="1631507"/>
                  </a:lnTo>
                  <a:cubicBezTo>
                    <a:pt x="35702" y="1631507"/>
                    <a:pt x="23343" y="1626388"/>
                    <a:pt x="14231" y="1617275"/>
                  </a:cubicBezTo>
                  <a:cubicBezTo>
                    <a:pt x="5119" y="1608163"/>
                    <a:pt x="0" y="1595804"/>
                    <a:pt x="0" y="1582918"/>
                  </a:cubicBezTo>
                  <a:lnTo>
                    <a:pt x="0" y="48589"/>
                  </a:lnTo>
                  <a:cubicBezTo>
                    <a:pt x="0" y="35702"/>
                    <a:pt x="5119" y="23343"/>
                    <a:pt x="14231" y="14231"/>
                  </a:cubicBezTo>
                  <a:cubicBezTo>
                    <a:pt x="23343" y="5119"/>
                    <a:pt x="35702" y="0"/>
                    <a:pt x="48589" y="0"/>
                  </a:cubicBezTo>
                  <a:close/>
                </a:path>
              </a:pathLst>
            </a:custGeom>
            <a:solidFill>
              <a:srgbClr val="FFFEFD"/>
            </a:solidFill>
          </p:spPr>
          <p:txBody>
            <a:bodyPr/>
            <a:lstStyle/>
            <a:p>
              <a:endParaRPr lang="en-US" sz="1200"/>
            </a:p>
          </p:txBody>
        </p:sp>
        <p:sp>
          <p:nvSpPr>
            <p:cNvPr id="6" name="TextBox 6"/>
            <p:cNvSpPr txBox="1"/>
            <p:nvPr/>
          </p:nvSpPr>
          <p:spPr>
            <a:xfrm>
              <a:off x="0" y="-76200"/>
              <a:ext cx="812800" cy="889000"/>
            </a:xfrm>
            <a:prstGeom prst="rect">
              <a:avLst/>
            </a:prstGeom>
          </p:spPr>
          <p:txBody>
            <a:bodyPr lIns="33867" tIns="33867" rIns="33867" bIns="33867" rtlCol="0" anchor="ctr"/>
            <a:lstStyle/>
            <a:p>
              <a:pPr algn="ctr">
                <a:lnSpc>
                  <a:spcPts val="1773"/>
                </a:lnSpc>
              </a:pPr>
              <a:endParaRPr sz="1200"/>
            </a:p>
          </p:txBody>
        </p:sp>
      </p:grpSp>
      <p:sp>
        <p:nvSpPr>
          <p:cNvPr id="7" name="Freeform 7"/>
          <p:cNvSpPr/>
          <p:nvPr/>
        </p:nvSpPr>
        <p:spPr>
          <a:xfrm>
            <a:off x="989991" y="693192"/>
            <a:ext cx="4596923" cy="1837767"/>
          </a:xfrm>
          <a:custGeom>
            <a:avLst/>
            <a:gdLst/>
            <a:ahLst/>
            <a:cxnLst/>
            <a:rect l="l" t="t" r="r" b="b"/>
            <a:pathLst>
              <a:path w="6895384" h="2756651">
                <a:moveTo>
                  <a:pt x="0" y="0"/>
                </a:moveTo>
                <a:lnTo>
                  <a:pt x="6895384" y="0"/>
                </a:lnTo>
                <a:lnTo>
                  <a:pt x="6895384" y="2756651"/>
                </a:lnTo>
                <a:lnTo>
                  <a:pt x="0" y="2756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 name="TextBox 8"/>
          <p:cNvSpPr txBox="1"/>
          <p:nvPr/>
        </p:nvSpPr>
        <p:spPr>
          <a:xfrm>
            <a:off x="1141015" y="988349"/>
            <a:ext cx="4294875" cy="2051844"/>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YOU WILL BE TAKEN THROUGH</a:t>
            </a:r>
          </a:p>
          <a:p>
            <a:pPr algn="ctr">
              <a:lnSpc>
                <a:spcPts val="4000"/>
              </a:lnSpc>
            </a:pPr>
            <a:endParaRPr lang="en-US" sz="4000" spc="204">
              <a:solidFill>
                <a:srgbClr val="110F0D"/>
              </a:solidFill>
              <a:latin typeface="Handy Casual"/>
            </a:endParaRPr>
          </a:p>
        </p:txBody>
      </p:sp>
      <p:sp>
        <p:nvSpPr>
          <p:cNvPr id="9" name="TextBox 9"/>
          <p:cNvSpPr txBox="1"/>
          <p:nvPr/>
        </p:nvSpPr>
        <p:spPr>
          <a:xfrm>
            <a:off x="954033" y="2486509"/>
            <a:ext cx="4880943" cy="4193456"/>
          </a:xfrm>
          <a:prstGeom prst="rect">
            <a:avLst/>
          </a:prstGeom>
        </p:spPr>
        <p:txBody>
          <a:bodyPr lIns="0" tIns="0" rIns="0" bIns="0" rtlCol="0" anchor="t">
            <a:spAutoFit/>
          </a:bodyPr>
          <a:lstStyle/>
          <a:p>
            <a:pPr algn="ctr">
              <a:lnSpc>
                <a:spcPts val="3117"/>
              </a:lnSpc>
            </a:pPr>
            <a:r>
              <a:rPr lang="en-US" sz="2226" spc="73">
                <a:solidFill>
                  <a:srgbClr val="110F0D"/>
                </a:solidFill>
                <a:latin typeface="Canva Sans"/>
              </a:rPr>
              <a:t>Introduction</a:t>
            </a:r>
          </a:p>
          <a:p>
            <a:pPr algn="ctr">
              <a:lnSpc>
                <a:spcPts val="3117"/>
              </a:lnSpc>
            </a:pPr>
            <a:r>
              <a:rPr lang="en-US" sz="2226" spc="73">
                <a:solidFill>
                  <a:srgbClr val="110F0D"/>
                </a:solidFill>
                <a:latin typeface="Canva Sans"/>
              </a:rPr>
              <a:t>Research Problem</a:t>
            </a:r>
          </a:p>
          <a:p>
            <a:pPr algn="ctr">
              <a:lnSpc>
                <a:spcPts val="3117"/>
              </a:lnSpc>
            </a:pPr>
            <a:r>
              <a:rPr lang="en-US" sz="2226" spc="73">
                <a:solidFill>
                  <a:srgbClr val="110F0D"/>
                </a:solidFill>
                <a:latin typeface="Canva Sans"/>
              </a:rPr>
              <a:t>Research Objectives</a:t>
            </a:r>
          </a:p>
          <a:p>
            <a:pPr algn="ctr">
              <a:lnSpc>
                <a:spcPts val="3117"/>
              </a:lnSpc>
            </a:pPr>
            <a:r>
              <a:rPr lang="en-US" sz="2226" spc="73">
                <a:solidFill>
                  <a:srgbClr val="110F0D"/>
                </a:solidFill>
                <a:latin typeface="Canva Sans"/>
              </a:rPr>
              <a:t>Overall System Diagram</a:t>
            </a:r>
          </a:p>
          <a:p>
            <a:pPr algn="ctr">
              <a:lnSpc>
                <a:spcPts val="3117"/>
              </a:lnSpc>
            </a:pPr>
            <a:r>
              <a:rPr lang="en-US" sz="2226" spc="73">
                <a:solidFill>
                  <a:srgbClr val="110F0D"/>
                </a:solidFill>
                <a:latin typeface="Canva Sans"/>
              </a:rPr>
              <a:t>Progress Of the Research (Front-end and Back-end)</a:t>
            </a:r>
          </a:p>
          <a:p>
            <a:pPr algn="ctr">
              <a:lnSpc>
                <a:spcPts val="3117"/>
              </a:lnSpc>
            </a:pPr>
            <a:r>
              <a:rPr lang="en-US" sz="2226" spc="73">
                <a:solidFill>
                  <a:srgbClr val="110F0D"/>
                </a:solidFill>
                <a:latin typeface="Canva Sans"/>
              </a:rPr>
              <a:t>Individual Components</a:t>
            </a:r>
          </a:p>
          <a:p>
            <a:pPr algn="ctr">
              <a:lnSpc>
                <a:spcPts val="3117"/>
              </a:lnSpc>
            </a:pPr>
            <a:r>
              <a:rPr lang="en-US" sz="2226" spc="73">
                <a:solidFill>
                  <a:srgbClr val="110F0D"/>
                </a:solidFill>
                <a:latin typeface="Canva Sans"/>
              </a:rPr>
              <a:t>Future Works</a:t>
            </a:r>
          </a:p>
          <a:p>
            <a:pPr algn="ctr">
              <a:lnSpc>
                <a:spcPts val="3117"/>
              </a:lnSpc>
            </a:pPr>
            <a:r>
              <a:rPr lang="en-US" sz="2226" spc="73">
                <a:solidFill>
                  <a:srgbClr val="110F0D"/>
                </a:solidFill>
                <a:latin typeface="Canva Sans"/>
              </a:rPr>
              <a:t>Gantt Chart</a:t>
            </a:r>
          </a:p>
          <a:p>
            <a:pPr algn="ctr">
              <a:lnSpc>
                <a:spcPts val="2449"/>
              </a:lnSpc>
            </a:pPr>
            <a:endParaRPr lang="en-US" sz="2226" spc="73">
              <a:solidFill>
                <a:srgbClr val="110F0D"/>
              </a:solidFill>
              <a:latin typeface="Canva Sans"/>
            </a:endParaRPr>
          </a:p>
          <a:p>
            <a:pPr algn="ctr">
              <a:lnSpc>
                <a:spcPts val="2449"/>
              </a:lnSpc>
            </a:pPr>
            <a:endParaRPr lang="en-US" sz="2226" spc="73">
              <a:solidFill>
                <a:srgbClr val="110F0D"/>
              </a:solidFill>
              <a:latin typeface="Canva Sans"/>
            </a:endParaRPr>
          </a:p>
        </p:txBody>
      </p:sp>
      <p:sp>
        <p:nvSpPr>
          <p:cNvPr id="10" name="Freeform 10"/>
          <p:cNvSpPr/>
          <p:nvPr/>
        </p:nvSpPr>
        <p:spPr>
          <a:xfrm>
            <a:off x="6621496" y="1775966"/>
            <a:ext cx="4884705" cy="4396234"/>
          </a:xfrm>
          <a:custGeom>
            <a:avLst/>
            <a:gdLst/>
            <a:ahLst/>
            <a:cxnLst/>
            <a:rect l="l" t="t" r="r" b="b"/>
            <a:pathLst>
              <a:path w="7327057" h="6594351">
                <a:moveTo>
                  <a:pt x="0" y="0"/>
                </a:moveTo>
                <a:lnTo>
                  <a:pt x="7327057" y="0"/>
                </a:lnTo>
                <a:lnTo>
                  <a:pt x="7327057" y="6594351"/>
                </a:lnTo>
                <a:lnTo>
                  <a:pt x="0" y="65943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685800" y="4724189"/>
            <a:ext cx="2350015" cy="1353549"/>
            <a:chOff x="0" y="0"/>
            <a:chExt cx="928401" cy="534735"/>
          </a:xfrm>
        </p:grpSpPr>
        <p:sp>
          <p:nvSpPr>
            <p:cNvPr id="4" name="Freeform 4"/>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4FCDCC"/>
            </a:solidFill>
          </p:spPr>
          <p:txBody>
            <a:bodyPr/>
            <a:lstStyle/>
            <a:p>
              <a:endParaRPr lang="en-US" sz="1200"/>
            </a:p>
          </p:txBody>
        </p:sp>
        <p:sp>
          <p:nvSpPr>
            <p:cNvPr id="5" name="TextBox 5"/>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1</a:t>
              </a:r>
            </a:p>
          </p:txBody>
        </p:sp>
      </p:grpSp>
      <p:grpSp>
        <p:nvGrpSpPr>
          <p:cNvPr id="6" name="Group 6"/>
          <p:cNvGrpSpPr/>
          <p:nvPr/>
        </p:nvGrpSpPr>
        <p:grpSpPr>
          <a:xfrm rot="-10800000">
            <a:off x="2606466" y="5666292"/>
            <a:ext cx="429349" cy="41144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8B6B4">
                <a:alpha val="49804"/>
              </a:srgbClr>
            </a:solidFill>
          </p:spPr>
          <p:txBody>
            <a:bodyPr/>
            <a:lstStyle/>
            <a:p>
              <a:endParaRPr lang="en-US" sz="1200"/>
            </a:p>
          </p:txBody>
        </p:sp>
      </p:grpSp>
      <p:grpSp>
        <p:nvGrpSpPr>
          <p:cNvPr id="8" name="Group 8"/>
          <p:cNvGrpSpPr/>
          <p:nvPr/>
        </p:nvGrpSpPr>
        <p:grpSpPr>
          <a:xfrm>
            <a:off x="2606465" y="4312744"/>
            <a:ext cx="2350015" cy="1353549"/>
            <a:chOff x="0" y="0"/>
            <a:chExt cx="928401" cy="534735"/>
          </a:xfrm>
        </p:grpSpPr>
        <p:sp>
          <p:nvSpPr>
            <p:cNvPr id="9" name="Freeform 9"/>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18B6B4"/>
            </a:solidFill>
          </p:spPr>
          <p:txBody>
            <a:bodyPr/>
            <a:lstStyle/>
            <a:p>
              <a:endParaRPr lang="en-US" sz="1200"/>
            </a:p>
          </p:txBody>
        </p:sp>
        <p:sp>
          <p:nvSpPr>
            <p:cNvPr id="10" name="TextBox 10"/>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2</a:t>
              </a:r>
            </a:p>
          </p:txBody>
        </p:sp>
      </p:grpSp>
      <p:grpSp>
        <p:nvGrpSpPr>
          <p:cNvPr id="11" name="Group 11"/>
          <p:cNvGrpSpPr/>
          <p:nvPr/>
        </p:nvGrpSpPr>
        <p:grpSpPr>
          <a:xfrm>
            <a:off x="4561620" y="3901298"/>
            <a:ext cx="2350015" cy="1353549"/>
            <a:chOff x="0" y="0"/>
            <a:chExt cx="928401" cy="534735"/>
          </a:xfrm>
        </p:grpSpPr>
        <p:sp>
          <p:nvSpPr>
            <p:cNvPr id="12" name="Freeform 12"/>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37C9EF"/>
            </a:solidFill>
          </p:spPr>
          <p:txBody>
            <a:bodyPr/>
            <a:lstStyle/>
            <a:p>
              <a:endParaRPr lang="en-US" sz="1200"/>
            </a:p>
          </p:txBody>
        </p:sp>
        <p:sp>
          <p:nvSpPr>
            <p:cNvPr id="13" name="TextBox 13"/>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3</a:t>
              </a:r>
            </a:p>
          </p:txBody>
        </p:sp>
      </p:grpSp>
      <p:grpSp>
        <p:nvGrpSpPr>
          <p:cNvPr id="14" name="Group 14"/>
          <p:cNvGrpSpPr/>
          <p:nvPr/>
        </p:nvGrpSpPr>
        <p:grpSpPr>
          <a:xfrm>
            <a:off x="6499530" y="3493426"/>
            <a:ext cx="2350015" cy="1353549"/>
            <a:chOff x="0" y="0"/>
            <a:chExt cx="928401" cy="534735"/>
          </a:xfrm>
        </p:grpSpPr>
        <p:sp>
          <p:nvSpPr>
            <p:cNvPr id="15" name="Freeform 15"/>
            <p:cNvSpPr/>
            <p:nvPr/>
          </p:nvSpPr>
          <p:spPr>
            <a:xfrm>
              <a:off x="0" y="0"/>
              <a:ext cx="928401" cy="534735"/>
            </a:xfrm>
            <a:custGeom>
              <a:avLst/>
              <a:gdLst/>
              <a:ahLst/>
              <a:cxnLst/>
              <a:rect l="l" t="t" r="r" b="b"/>
              <a:pathLst>
                <a:path w="928401" h="534735">
                  <a:moveTo>
                    <a:pt x="0" y="0"/>
                  </a:moveTo>
                  <a:lnTo>
                    <a:pt x="928401" y="0"/>
                  </a:lnTo>
                  <a:lnTo>
                    <a:pt x="928401" y="534735"/>
                  </a:lnTo>
                  <a:lnTo>
                    <a:pt x="0" y="534735"/>
                  </a:lnTo>
                  <a:lnTo>
                    <a:pt x="0" y="0"/>
                  </a:lnTo>
                </a:path>
              </a:pathLst>
            </a:custGeom>
            <a:solidFill>
              <a:srgbClr val="2C92D5"/>
            </a:solidFill>
          </p:spPr>
          <p:txBody>
            <a:bodyPr/>
            <a:lstStyle/>
            <a:p>
              <a:endParaRPr lang="en-US" sz="1200"/>
            </a:p>
          </p:txBody>
        </p:sp>
        <p:sp>
          <p:nvSpPr>
            <p:cNvPr id="16" name="TextBox 16"/>
            <p:cNvSpPr txBox="1"/>
            <p:nvPr/>
          </p:nvSpPr>
          <p:spPr>
            <a:xfrm>
              <a:off x="0" y="-76200"/>
              <a:ext cx="812800" cy="8890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4</a:t>
              </a:r>
            </a:p>
          </p:txBody>
        </p:sp>
      </p:grpSp>
      <p:grpSp>
        <p:nvGrpSpPr>
          <p:cNvPr id="17" name="Group 17"/>
          <p:cNvGrpSpPr/>
          <p:nvPr/>
        </p:nvGrpSpPr>
        <p:grpSpPr>
          <a:xfrm rot="-10800000">
            <a:off x="6493180" y="4843402"/>
            <a:ext cx="412105" cy="411445"/>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2C92D5">
                <a:alpha val="49804"/>
              </a:srgbClr>
            </a:solidFill>
          </p:spPr>
          <p:txBody>
            <a:bodyPr/>
            <a:lstStyle/>
            <a:p>
              <a:endParaRPr lang="en-US" sz="1200"/>
            </a:p>
          </p:txBody>
        </p:sp>
      </p:grpSp>
      <p:grpSp>
        <p:nvGrpSpPr>
          <p:cNvPr id="19" name="Group 19"/>
          <p:cNvGrpSpPr/>
          <p:nvPr/>
        </p:nvGrpSpPr>
        <p:grpSpPr>
          <a:xfrm rot="-10800000">
            <a:off x="4550726" y="5254847"/>
            <a:ext cx="412105" cy="411445"/>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37C9EF">
                <a:alpha val="49804"/>
              </a:srgbClr>
            </a:solidFill>
          </p:spPr>
          <p:txBody>
            <a:bodyPr/>
            <a:lstStyle/>
            <a:p>
              <a:endParaRPr lang="en-US" sz="1200"/>
            </a:p>
          </p:txBody>
        </p:sp>
      </p:grpSp>
      <p:grpSp>
        <p:nvGrpSpPr>
          <p:cNvPr id="21" name="Group 21"/>
          <p:cNvGrpSpPr/>
          <p:nvPr/>
        </p:nvGrpSpPr>
        <p:grpSpPr>
          <a:xfrm>
            <a:off x="8433623" y="2383008"/>
            <a:ext cx="3017294" cy="2680411"/>
            <a:chOff x="0" y="0"/>
            <a:chExt cx="977479" cy="868343"/>
          </a:xfrm>
        </p:grpSpPr>
        <p:sp>
          <p:nvSpPr>
            <p:cNvPr id="22" name="Freeform 22"/>
            <p:cNvSpPr/>
            <p:nvPr/>
          </p:nvSpPr>
          <p:spPr>
            <a:xfrm>
              <a:off x="0" y="0"/>
              <a:ext cx="977479" cy="868343"/>
            </a:xfrm>
            <a:custGeom>
              <a:avLst/>
              <a:gdLst/>
              <a:ahLst/>
              <a:cxnLst/>
              <a:rect l="l" t="t" r="r" b="b"/>
              <a:pathLst>
                <a:path w="977479" h="868343">
                  <a:moveTo>
                    <a:pt x="977479" y="434171"/>
                  </a:moveTo>
                  <a:lnTo>
                    <a:pt x="571079" y="0"/>
                  </a:lnTo>
                  <a:lnTo>
                    <a:pt x="571079" y="203200"/>
                  </a:lnTo>
                  <a:lnTo>
                    <a:pt x="0" y="203200"/>
                  </a:lnTo>
                  <a:lnTo>
                    <a:pt x="0" y="665143"/>
                  </a:lnTo>
                  <a:lnTo>
                    <a:pt x="571079" y="665143"/>
                  </a:lnTo>
                  <a:lnTo>
                    <a:pt x="571079" y="868343"/>
                  </a:lnTo>
                  <a:lnTo>
                    <a:pt x="977479" y="434171"/>
                  </a:lnTo>
                </a:path>
              </a:pathLst>
            </a:custGeom>
            <a:solidFill>
              <a:srgbClr val="13538A"/>
            </a:solidFill>
          </p:spPr>
          <p:txBody>
            <a:bodyPr/>
            <a:lstStyle/>
            <a:p>
              <a:endParaRPr lang="en-US" sz="1200"/>
            </a:p>
          </p:txBody>
        </p:sp>
        <p:sp>
          <p:nvSpPr>
            <p:cNvPr id="23" name="TextBox 23"/>
            <p:cNvSpPr txBox="1"/>
            <p:nvPr/>
          </p:nvSpPr>
          <p:spPr>
            <a:xfrm>
              <a:off x="0" y="127000"/>
              <a:ext cx="711200" cy="482600"/>
            </a:xfrm>
            <a:prstGeom prst="rect">
              <a:avLst/>
            </a:prstGeom>
          </p:spPr>
          <p:txBody>
            <a:bodyPr lIns="33867" tIns="33867" rIns="33867" bIns="33867" rtlCol="0" anchor="ctr"/>
            <a:lstStyle/>
            <a:p>
              <a:pPr algn="ctr">
                <a:lnSpc>
                  <a:spcPts val="3733"/>
                </a:lnSpc>
              </a:pPr>
              <a:r>
                <a:rPr lang="en-US" sz="2666" spc="133">
                  <a:solidFill>
                    <a:srgbClr val="FFFFFF"/>
                  </a:solidFill>
                  <a:latin typeface="Aileron Ultra-Bold"/>
                </a:rPr>
                <a:t>5</a:t>
              </a:r>
            </a:p>
          </p:txBody>
        </p:sp>
      </p:grpSp>
      <p:grpSp>
        <p:nvGrpSpPr>
          <p:cNvPr id="24" name="Group 24"/>
          <p:cNvGrpSpPr/>
          <p:nvPr/>
        </p:nvGrpSpPr>
        <p:grpSpPr>
          <a:xfrm rot="-10800000">
            <a:off x="8427273" y="4431956"/>
            <a:ext cx="412105" cy="411445"/>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path>
              </a:pathLst>
            </a:custGeom>
            <a:solidFill>
              <a:srgbClr val="13538A">
                <a:alpha val="49804"/>
              </a:srgbClr>
            </a:solidFill>
          </p:spPr>
          <p:txBody>
            <a:bodyPr/>
            <a:lstStyle/>
            <a:p>
              <a:endParaRPr lang="en-US" sz="1200"/>
            </a:p>
          </p:txBody>
        </p:sp>
      </p:grpSp>
      <p:sp>
        <p:nvSpPr>
          <p:cNvPr id="26" name="Freeform 26"/>
          <p:cNvSpPr/>
          <p:nvPr/>
        </p:nvSpPr>
        <p:spPr>
          <a:xfrm rot="5400000">
            <a:off x="-962183" y="-429667"/>
            <a:ext cx="4210293" cy="4095467"/>
          </a:xfrm>
          <a:custGeom>
            <a:avLst/>
            <a:gdLst/>
            <a:ahLst/>
            <a:cxnLst/>
            <a:rect l="l" t="t" r="r" b="b"/>
            <a:pathLst>
              <a:path w="6315439" h="6143200">
                <a:moveTo>
                  <a:pt x="0" y="0"/>
                </a:moveTo>
                <a:lnTo>
                  <a:pt x="6315439" y="0"/>
                </a:lnTo>
                <a:lnTo>
                  <a:pt x="6315439" y="6143200"/>
                </a:lnTo>
                <a:lnTo>
                  <a:pt x="0" y="61432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27" name="TextBox 27"/>
          <p:cNvSpPr txBox="1"/>
          <p:nvPr/>
        </p:nvSpPr>
        <p:spPr>
          <a:xfrm>
            <a:off x="1024272" y="3410772"/>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 Finalize the front end  </a:t>
            </a:r>
          </a:p>
          <a:p>
            <a:pPr algn="ctr">
              <a:lnSpc>
                <a:spcPts val="2427"/>
              </a:lnSpc>
            </a:pPr>
            <a:endParaRPr lang="en-US" sz="1733" spc="52">
              <a:solidFill>
                <a:srgbClr val="191919"/>
              </a:solidFill>
              <a:latin typeface="Aileron"/>
            </a:endParaRPr>
          </a:p>
        </p:txBody>
      </p:sp>
      <p:sp>
        <p:nvSpPr>
          <p:cNvPr id="28" name="TextBox 28"/>
          <p:cNvSpPr txBox="1"/>
          <p:nvPr/>
        </p:nvSpPr>
        <p:spPr>
          <a:xfrm>
            <a:off x="3035815" y="2341312"/>
            <a:ext cx="1258503" cy="1512530"/>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Futher develop the quiz features</a:t>
            </a:r>
          </a:p>
          <a:p>
            <a:pPr algn="ctr">
              <a:lnSpc>
                <a:spcPts val="2427"/>
              </a:lnSpc>
            </a:pPr>
            <a:endParaRPr lang="en-US" sz="1733" spc="52">
              <a:solidFill>
                <a:srgbClr val="191919"/>
              </a:solidFill>
              <a:latin typeface="Aileron"/>
            </a:endParaRPr>
          </a:p>
        </p:txBody>
      </p:sp>
      <p:sp>
        <p:nvSpPr>
          <p:cNvPr id="29" name="TextBox 29"/>
          <p:cNvSpPr txBox="1"/>
          <p:nvPr/>
        </p:nvSpPr>
        <p:spPr>
          <a:xfrm>
            <a:off x="4962830" y="2125093"/>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Implement the dashboad</a:t>
            </a:r>
          </a:p>
        </p:txBody>
      </p:sp>
      <p:sp>
        <p:nvSpPr>
          <p:cNvPr id="30" name="TextBox 30"/>
          <p:cNvSpPr txBox="1"/>
          <p:nvPr/>
        </p:nvSpPr>
        <p:spPr>
          <a:xfrm>
            <a:off x="6873849" y="1820294"/>
            <a:ext cx="1258503" cy="1204753"/>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Complete the web application</a:t>
            </a:r>
          </a:p>
          <a:p>
            <a:pPr algn="ctr">
              <a:lnSpc>
                <a:spcPts val="2427"/>
              </a:lnSpc>
            </a:pPr>
            <a:endParaRPr lang="en-US" sz="1733" spc="52">
              <a:solidFill>
                <a:srgbClr val="191919"/>
              </a:solidFill>
              <a:latin typeface="Aileron"/>
            </a:endParaRPr>
          </a:p>
        </p:txBody>
      </p:sp>
      <p:sp>
        <p:nvSpPr>
          <p:cNvPr id="31" name="TextBox 31"/>
          <p:cNvSpPr txBox="1"/>
          <p:nvPr/>
        </p:nvSpPr>
        <p:spPr>
          <a:xfrm>
            <a:off x="8741476" y="1724277"/>
            <a:ext cx="1258503" cy="896977"/>
          </a:xfrm>
          <a:prstGeom prst="rect">
            <a:avLst/>
          </a:prstGeom>
        </p:spPr>
        <p:txBody>
          <a:bodyPr lIns="0" tIns="0" rIns="0" bIns="0" rtlCol="0" anchor="t">
            <a:spAutoFit/>
          </a:bodyPr>
          <a:lstStyle/>
          <a:p>
            <a:pPr algn="ctr">
              <a:lnSpc>
                <a:spcPts val="2427"/>
              </a:lnSpc>
            </a:pPr>
            <a:r>
              <a:rPr lang="en-US" sz="1733" spc="52">
                <a:solidFill>
                  <a:srgbClr val="191919"/>
                </a:solidFill>
                <a:latin typeface="Aileron"/>
              </a:rPr>
              <a:t>Usbility testing</a:t>
            </a:r>
          </a:p>
          <a:p>
            <a:pPr algn="ctr">
              <a:lnSpc>
                <a:spcPts val="2427"/>
              </a:lnSpc>
            </a:pPr>
            <a:endParaRPr lang="en-US" sz="1733" spc="52">
              <a:solidFill>
                <a:srgbClr val="191919"/>
              </a:solidFill>
              <a:latin typeface="Aileron"/>
            </a:endParaRPr>
          </a:p>
        </p:txBody>
      </p:sp>
      <p:sp>
        <p:nvSpPr>
          <p:cNvPr id="32" name="TextBox 32"/>
          <p:cNvSpPr txBox="1"/>
          <p:nvPr/>
        </p:nvSpPr>
        <p:spPr>
          <a:xfrm>
            <a:off x="2995311" y="464384"/>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 FUTURE IMPLEMENTATION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8223275" y="3981944"/>
            <a:ext cx="5004743" cy="4868249"/>
          </a:xfrm>
          <a:custGeom>
            <a:avLst/>
            <a:gdLst/>
            <a:ahLst/>
            <a:cxnLst/>
            <a:rect l="l" t="t" r="r" b="b"/>
            <a:pathLst>
              <a:path w="7507114" h="7302374">
                <a:moveTo>
                  <a:pt x="0" y="0"/>
                </a:moveTo>
                <a:lnTo>
                  <a:pt x="7507114" y="0"/>
                </a:lnTo>
                <a:lnTo>
                  <a:pt x="7507114" y="7302375"/>
                </a:lnTo>
                <a:lnTo>
                  <a:pt x="0" y="7302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flipV="1">
            <a:off x="-466212" y="3738076"/>
            <a:ext cx="5004743" cy="4868249"/>
          </a:xfrm>
          <a:custGeom>
            <a:avLst/>
            <a:gdLst/>
            <a:ahLst/>
            <a:cxnLst/>
            <a:rect l="l" t="t" r="r" b="b"/>
            <a:pathLst>
              <a:path w="7507114" h="7302374">
                <a:moveTo>
                  <a:pt x="0" y="7302374"/>
                </a:moveTo>
                <a:lnTo>
                  <a:pt x="7507114" y="7302374"/>
                </a:lnTo>
                <a:lnTo>
                  <a:pt x="7507114" y="0"/>
                </a:lnTo>
                <a:lnTo>
                  <a:pt x="0" y="0"/>
                </a:lnTo>
                <a:lnTo>
                  <a:pt x="0" y="7302374"/>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rot="5400000">
            <a:off x="3586421" y="3614884"/>
            <a:ext cx="5004743" cy="4868249"/>
          </a:xfrm>
          <a:custGeom>
            <a:avLst/>
            <a:gdLst/>
            <a:ahLst/>
            <a:cxnLst/>
            <a:rect l="l" t="t" r="r" b="b"/>
            <a:pathLst>
              <a:path w="7507114" h="7302374">
                <a:moveTo>
                  <a:pt x="0" y="0"/>
                </a:moveTo>
                <a:lnTo>
                  <a:pt x="7507114" y="0"/>
                </a:lnTo>
                <a:lnTo>
                  <a:pt x="7507114" y="7302375"/>
                </a:lnTo>
                <a:lnTo>
                  <a:pt x="0" y="7302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TextBox 6"/>
          <p:cNvSpPr txBox="1"/>
          <p:nvPr/>
        </p:nvSpPr>
        <p:spPr>
          <a:xfrm>
            <a:off x="1407593" y="1850102"/>
            <a:ext cx="9584631" cy="512961"/>
          </a:xfrm>
          <a:prstGeom prst="rect">
            <a:avLst/>
          </a:prstGeom>
        </p:spPr>
        <p:txBody>
          <a:bodyPr lIns="0" tIns="0" rIns="0" bIns="0" rtlCol="0" anchor="t">
            <a:spAutoFit/>
          </a:bodyPr>
          <a:lstStyle/>
          <a:p>
            <a:pPr algn="ctr">
              <a:lnSpc>
                <a:spcPts val="4000"/>
              </a:lnSpc>
            </a:pPr>
            <a:r>
              <a:rPr lang="en-US" sz="4000" spc="204">
                <a:solidFill>
                  <a:srgbClr val="110F0D"/>
                </a:solidFill>
                <a:latin typeface="Handy Casual"/>
              </a:rPr>
              <a:t>DEMO</a:t>
            </a:r>
          </a:p>
        </p:txBody>
      </p:sp>
      <p:sp>
        <p:nvSpPr>
          <p:cNvPr id="7" name="Freeform 7"/>
          <p:cNvSpPr/>
          <p:nvPr/>
        </p:nvSpPr>
        <p:spPr>
          <a:xfrm>
            <a:off x="5570532" y="4251062"/>
            <a:ext cx="1617249" cy="1921138"/>
          </a:xfrm>
          <a:custGeom>
            <a:avLst/>
            <a:gdLst/>
            <a:ahLst/>
            <a:cxnLst/>
            <a:rect l="l" t="t" r="r" b="b"/>
            <a:pathLst>
              <a:path w="2425873" h="2881707">
                <a:moveTo>
                  <a:pt x="0" y="0"/>
                </a:moveTo>
                <a:lnTo>
                  <a:pt x="2425873" y="0"/>
                </a:lnTo>
                <a:lnTo>
                  <a:pt x="2425873" y="2881707"/>
                </a:lnTo>
                <a:lnTo>
                  <a:pt x="0" y="28817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 name="Freeform 8"/>
          <p:cNvSpPr/>
          <p:nvPr/>
        </p:nvSpPr>
        <p:spPr>
          <a:xfrm flipH="1">
            <a:off x="7473531" y="3546638"/>
            <a:ext cx="1631519" cy="2527706"/>
          </a:xfrm>
          <a:custGeom>
            <a:avLst/>
            <a:gdLst/>
            <a:ahLst/>
            <a:cxnLst/>
            <a:rect l="l" t="t" r="r" b="b"/>
            <a:pathLst>
              <a:path w="2447279" h="3791559">
                <a:moveTo>
                  <a:pt x="2447279" y="0"/>
                </a:moveTo>
                <a:lnTo>
                  <a:pt x="0" y="0"/>
                </a:lnTo>
                <a:lnTo>
                  <a:pt x="0" y="3791558"/>
                </a:lnTo>
                <a:lnTo>
                  <a:pt x="2447279" y="3791558"/>
                </a:lnTo>
                <a:lnTo>
                  <a:pt x="244727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9" name="Freeform 9"/>
          <p:cNvSpPr/>
          <p:nvPr/>
        </p:nvSpPr>
        <p:spPr>
          <a:xfrm>
            <a:off x="1303685" y="3429000"/>
            <a:ext cx="1521229" cy="2743200"/>
          </a:xfrm>
          <a:custGeom>
            <a:avLst/>
            <a:gdLst/>
            <a:ahLst/>
            <a:cxnLst/>
            <a:rect l="l" t="t" r="r" b="b"/>
            <a:pathLst>
              <a:path w="2281844" h="4114800">
                <a:moveTo>
                  <a:pt x="0" y="0"/>
                </a:moveTo>
                <a:lnTo>
                  <a:pt x="2281843" y="0"/>
                </a:lnTo>
                <a:lnTo>
                  <a:pt x="228184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10" name="Freeform 10"/>
          <p:cNvSpPr/>
          <p:nvPr/>
        </p:nvSpPr>
        <p:spPr>
          <a:xfrm>
            <a:off x="3286312" y="3546638"/>
            <a:ext cx="1996239" cy="1763949"/>
          </a:xfrm>
          <a:custGeom>
            <a:avLst/>
            <a:gdLst/>
            <a:ahLst/>
            <a:cxnLst/>
            <a:rect l="l" t="t" r="r" b="b"/>
            <a:pathLst>
              <a:path w="2994358" h="2645924">
                <a:moveTo>
                  <a:pt x="0" y="0"/>
                </a:moveTo>
                <a:lnTo>
                  <a:pt x="2994358" y="0"/>
                </a:lnTo>
                <a:lnTo>
                  <a:pt x="2994358" y="2645924"/>
                </a:lnTo>
                <a:lnTo>
                  <a:pt x="0" y="264592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1" name="Freeform 11"/>
          <p:cNvSpPr/>
          <p:nvPr/>
        </p:nvSpPr>
        <p:spPr>
          <a:xfrm>
            <a:off x="9536650" y="4580304"/>
            <a:ext cx="1351665" cy="1591897"/>
          </a:xfrm>
          <a:custGeom>
            <a:avLst/>
            <a:gdLst/>
            <a:ahLst/>
            <a:cxnLst/>
            <a:rect l="l" t="t" r="r" b="b"/>
            <a:pathLst>
              <a:path w="2027498" h="2387845">
                <a:moveTo>
                  <a:pt x="0" y="0"/>
                </a:moveTo>
                <a:lnTo>
                  <a:pt x="2027498" y="0"/>
                </a:lnTo>
                <a:lnTo>
                  <a:pt x="2027498" y="2387845"/>
                </a:lnTo>
                <a:lnTo>
                  <a:pt x="0" y="238784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08679" y="348859"/>
            <a:ext cx="10174642" cy="6160283"/>
          </a:xfrm>
          <a:custGeom>
            <a:avLst/>
            <a:gdLst/>
            <a:ahLst/>
            <a:cxnLst/>
            <a:rect l="l" t="t" r="r" b="b"/>
            <a:pathLst>
              <a:path w="15261963" h="9240425">
                <a:moveTo>
                  <a:pt x="0" y="0"/>
                </a:moveTo>
                <a:lnTo>
                  <a:pt x="15261964" y="0"/>
                </a:lnTo>
                <a:lnTo>
                  <a:pt x="15261964" y="9240426"/>
                </a:lnTo>
                <a:lnTo>
                  <a:pt x="0" y="92404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40656" y="3911209"/>
            <a:ext cx="3701496" cy="3600546"/>
          </a:xfrm>
          <a:custGeom>
            <a:avLst/>
            <a:gdLst/>
            <a:ahLst/>
            <a:cxnLst/>
            <a:rect l="l" t="t" r="r" b="b"/>
            <a:pathLst>
              <a:path w="5552244" h="5400819">
                <a:moveTo>
                  <a:pt x="0" y="0"/>
                </a:moveTo>
                <a:lnTo>
                  <a:pt x="5552244" y="0"/>
                </a:lnTo>
                <a:lnTo>
                  <a:pt x="5552244" y="5400820"/>
                </a:lnTo>
                <a:lnTo>
                  <a:pt x="0" y="54008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rot="5400000">
            <a:off x="8247346" y="4126591"/>
            <a:ext cx="3835888" cy="3731273"/>
          </a:xfrm>
          <a:custGeom>
            <a:avLst/>
            <a:gdLst/>
            <a:ahLst/>
            <a:cxnLst/>
            <a:rect l="l" t="t" r="r" b="b"/>
            <a:pathLst>
              <a:path w="5753832" h="5596910">
                <a:moveTo>
                  <a:pt x="0" y="0"/>
                </a:moveTo>
                <a:lnTo>
                  <a:pt x="5753832" y="0"/>
                </a:lnTo>
                <a:lnTo>
                  <a:pt x="5753832" y="5596909"/>
                </a:lnTo>
                <a:lnTo>
                  <a:pt x="0" y="5596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Freeform 5"/>
          <p:cNvSpPr/>
          <p:nvPr/>
        </p:nvSpPr>
        <p:spPr>
          <a:xfrm>
            <a:off x="-646547" y="4806846"/>
            <a:ext cx="13784429" cy="5510769"/>
          </a:xfrm>
          <a:custGeom>
            <a:avLst/>
            <a:gdLst/>
            <a:ahLst/>
            <a:cxnLst/>
            <a:rect l="l" t="t" r="r" b="b"/>
            <a:pathLst>
              <a:path w="20676643" h="8266153">
                <a:moveTo>
                  <a:pt x="0" y="0"/>
                </a:moveTo>
                <a:lnTo>
                  <a:pt x="20676643" y="0"/>
                </a:lnTo>
                <a:lnTo>
                  <a:pt x="20676643" y="8266152"/>
                </a:lnTo>
                <a:lnTo>
                  <a:pt x="0" y="82661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6" name="Freeform 6"/>
          <p:cNvSpPr/>
          <p:nvPr/>
        </p:nvSpPr>
        <p:spPr>
          <a:xfrm>
            <a:off x="9189774" y="2683493"/>
            <a:ext cx="2213743" cy="3488707"/>
          </a:xfrm>
          <a:custGeom>
            <a:avLst/>
            <a:gdLst/>
            <a:ahLst/>
            <a:cxnLst/>
            <a:rect l="l" t="t" r="r" b="b"/>
            <a:pathLst>
              <a:path w="3320615" h="5233061">
                <a:moveTo>
                  <a:pt x="0" y="0"/>
                </a:moveTo>
                <a:lnTo>
                  <a:pt x="3320615" y="0"/>
                </a:lnTo>
                <a:lnTo>
                  <a:pt x="3320615" y="5233061"/>
                </a:lnTo>
                <a:lnTo>
                  <a:pt x="0" y="52330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7" name="Freeform 7"/>
          <p:cNvSpPr/>
          <p:nvPr/>
        </p:nvSpPr>
        <p:spPr>
          <a:xfrm>
            <a:off x="822020" y="2056541"/>
            <a:ext cx="2182517" cy="3935687"/>
          </a:xfrm>
          <a:custGeom>
            <a:avLst/>
            <a:gdLst/>
            <a:ahLst/>
            <a:cxnLst/>
            <a:rect l="l" t="t" r="r" b="b"/>
            <a:pathLst>
              <a:path w="3273776" h="5903530">
                <a:moveTo>
                  <a:pt x="0" y="0"/>
                </a:moveTo>
                <a:lnTo>
                  <a:pt x="3273775" y="0"/>
                </a:lnTo>
                <a:lnTo>
                  <a:pt x="3273775" y="5903530"/>
                </a:lnTo>
                <a:lnTo>
                  <a:pt x="0" y="5903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8" name="Freeform 8"/>
          <p:cNvSpPr/>
          <p:nvPr/>
        </p:nvSpPr>
        <p:spPr>
          <a:xfrm rot="-6852988">
            <a:off x="11679174" y="1578915"/>
            <a:ext cx="1633665" cy="1090100"/>
          </a:xfrm>
          <a:custGeom>
            <a:avLst/>
            <a:gdLst/>
            <a:ahLst/>
            <a:cxnLst/>
            <a:rect l="l" t="t" r="r" b="b"/>
            <a:pathLst>
              <a:path w="2450498" h="1635150">
                <a:moveTo>
                  <a:pt x="0" y="0"/>
                </a:moveTo>
                <a:lnTo>
                  <a:pt x="2450498" y="0"/>
                </a:lnTo>
                <a:lnTo>
                  <a:pt x="2450498" y="1635151"/>
                </a:lnTo>
                <a:lnTo>
                  <a:pt x="0" y="163515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9" name="TextBox 9"/>
          <p:cNvSpPr txBox="1"/>
          <p:nvPr/>
        </p:nvSpPr>
        <p:spPr>
          <a:xfrm>
            <a:off x="3598702" y="2751087"/>
            <a:ext cx="4994596" cy="641201"/>
          </a:xfrm>
          <a:prstGeom prst="rect">
            <a:avLst/>
          </a:prstGeom>
        </p:spPr>
        <p:txBody>
          <a:bodyPr lIns="0" tIns="0" rIns="0" bIns="0" rtlCol="0" anchor="t">
            <a:spAutoFit/>
          </a:bodyPr>
          <a:lstStyle/>
          <a:p>
            <a:pPr algn="ctr">
              <a:lnSpc>
                <a:spcPts val="5010"/>
              </a:lnSpc>
            </a:pPr>
            <a:r>
              <a:rPr lang="en-US" sz="5165" spc="263">
                <a:solidFill>
                  <a:srgbClr val="000000"/>
                </a:solidFill>
                <a:latin typeface="Handy Casual"/>
              </a:rPr>
              <a:t> THANK YOU!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FCB7-EC63-495B-9ED3-9E3A0892BB67}"/>
              </a:ext>
            </a:extLst>
          </p:cNvPr>
          <p:cNvSpPr>
            <a:spLocks noGrp="1"/>
          </p:cNvSpPr>
          <p:nvPr>
            <p:ph type="ctrTitle"/>
          </p:nvPr>
        </p:nvSpPr>
        <p:spPr/>
        <p:txBody>
          <a:bodyPr/>
          <a:lstStyle/>
          <a:p>
            <a:r>
              <a:rPr lang="en-US" dirty="0"/>
              <a:t>Overall Project Description</a:t>
            </a:r>
          </a:p>
        </p:txBody>
      </p:sp>
      <p:sp>
        <p:nvSpPr>
          <p:cNvPr id="3" name="Subtitle 2">
            <a:extLst>
              <a:ext uri="{FF2B5EF4-FFF2-40B4-BE49-F238E27FC236}">
                <a16:creationId xmlns:a16="http://schemas.microsoft.com/office/drawing/2014/main" id="{7EBE3555-8168-4DEE-B3B9-3186A75E168A}"/>
              </a:ext>
            </a:extLst>
          </p:cNvPr>
          <p:cNvSpPr>
            <a:spLocks noGrp="1"/>
          </p:cNvSpPr>
          <p:nvPr>
            <p:ph type="subTitle" idx="1"/>
          </p:nvPr>
        </p:nvSpPr>
        <p:spPr/>
        <p:txBody>
          <a:bodyPr>
            <a:normAutofit fontScale="85000" lnSpcReduction="10000"/>
          </a:bodyPr>
          <a:lstStyle/>
          <a:p>
            <a:pPr algn="l"/>
            <a:r>
              <a:rPr lang="en-US" dirty="0"/>
              <a:t>This section should include</a:t>
            </a:r>
          </a:p>
          <a:p>
            <a:pPr marL="457200" indent="-457200" algn="l">
              <a:buFont typeface="Arial" panose="020B0604020202020204" pitchFamily="34" charset="0"/>
              <a:buChar char="•"/>
            </a:pPr>
            <a:r>
              <a:rPr lang="en-US" sz="2000" dirty="0"/>
              <a:t>Research Problem</a:t>
            </a:r>
          </a:p>
          <a:p>
            <a:pPr marL="457200" indent="-457200" algn="l">
              <a:buFont typeface="Arial" panose="020B0604020202020204" pitchFamily="34" charset="0"/>
              <a:buChar char="•"/>
            </a:pPr>
            <a:r>
              <a:rPr lang="en-US" sz="2000" dirty="0"/>
              <a:t>Research Objectives</a:t>
            </a:r>
          </a:p>
          <a:p>
            <a:pPr marL="457200" indent="-457200" algn="l">
              <a:buFont typeface="Arial" panose="020B0604020202020204" pitchFamily="34" charset="0"/>
              <a:buChar char="•"/>
            </a:pPr>
            <a:r>
              <a:rPr lang="en-US" sz="2000" dirty="0"/>
              <a:t>Overall solution as a system diagram</a:t>
            </a:r>
          </a:p>
          <a:p>
            <a:pPr algn="l"/>
            <a:r>
              <a:rPr lang="en-US" sz="2000" b="1" u="sng" dirty="0"/>
              <a:t>Note: You should use “Overall Title and Content” Slide layout to add the details</a:t>
            </a:r>
          </a:p>
        </p:txBody>
      </p:sp>
    </p:spTree>
    <p:extLst>
      <p:ext uri="{BB962C8B-B14F-4D97-AF65-F5344CB8AC3E}">
        <p14:creationId xmlns:p14="http://schemas.microsoft.com/office/powerpoint/2010/main" val="4150955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79B01-6869-4979-ADC9-18D9486D0A9E}"/>
              </a:ext>
            </a:extLst>
          </p:cNvPr>
          <p:cNvSpPr>
            <a:spLocks noGrp="1"/>
          </p:cNvSpPr>
          <p:nvPr>
            <p:ph type="title"/>
          </p:nvPr>
        </p:nvSpPr>
        <p:spPr>
          <a:xfrm>
            <a:off x="304800" y="304800"/>
            <a:ext cx="11684000" cy="792162"/>
          </a:xfrm>
        </p:spPr>
        <p:txBody>
          <a:bodyPr/>
          <a:lstStyle/>
          <a:p>
            <a:r>
              <a:rPr lang="en-US" dirty="0">
                <a:highlight>
                  <a:srgbClr val="FFFF00"/>
                </a:highlight>
              </a:rPr>
              <a:t>Use Slide Layout “Overall Title and Content”</a:t>
            </a:r>
          </a:p>
        </p:txBody>
      </p:sp>
      <p:sp>
        <p:nvSpPr>
          <p:cNvPr id="5" name="Content Placeholder 4">
            <a:extLst>
              <a:ext uri="{FF2B5EF4-FFF2-40B4-BE49-F238E27FC236}">
                <a16:creationId xmlns:a16="http://schemas.microsoft.com/office/drawing/2014/main" id="{2A4C11C0-9458-44AA-961E-D5AA11BE53E4}"/>
              </a:ext>
            </a:extLst>
          </p:cNvPr>
          <p:cNvSpPr>
            <a:spLocks noGrp="1"/>
          </p:cNvSpPr>
          <p:nvPr>
            <p:ph idx="4294967295"/>
          </p:nvPr>
        </p:nvSpPr>
        <p:spPr>
          <a:xfrm>
            <a:off x="304800" y="1143000"/>
            <a:ext cx="11684000" cy="5181600"/>
          </a:xfrm>
        </p:spPr>
        <p:txBody>
          <a:bodyPr>
            <a:normAutofit lnSpcReduction="10000"/>
          </a:bodyPr>
          <a:lstStyle/>
          <a:p>
            <a:r>
              <a:rPr lang="en-US" dirty="0"/>
              <a:t>You may use figures, descriptions, and facts related to give an overall idea about your system.</a:t>
            </a:r>
          </a:p>
          <a:p>
            <a:r>
              <a:rPr lang="en-US" dirty="0"/>
              <a:t>It is better a person, who is very good at presenting, does this explanation</a:t>
            </a:r>
          </a:p>
          <a:p>
            <a:r>
              <a:rPr lang="en-US" dirty="0">
                <a:solidFill>
                  <a:srgbClr val="FF0000"/>
                </a:solidFill>
              </a:rPr>
              <a:t>Following information should be covered in this section</a:t>
            </a:r>
          </a:p>
          <a:p>
            <a:pPr lvl="1"/>
            <a:r>
              <a:rPr lang="en-US" dirty="0">
                <a:solidFill>
                  <a:srgbClr val="FF0000"/>
                </a:solidFill>
              </a:rPr>
              <a:t>Introduction to the overall project</a:t>
            </a:r>
          </a:p>
          <a:p>
            <a:pPr lvl="1"/>
            <a:r>
              <a:rPr lang="en-US" dirty="0">
                <a:solidFill>
                  <a:srgbClr val="FF0000"/>
                </a:solidFill>
              </a:rPr>
              <a:t>Research Question</a:t>
            </a:r>
          </a:p>
          <a:p>
            <a:pPr lvl="1"/>
            <a:r>
              <a:rPr lang="en-US" dirty="0">
                <a:solidFill>
                  <a:srgbClr val="FF0000"/>
                </a:solidFill>
              </a:rPr>
              <a:t>Objectives</a:t>
            </a:r>
          </a:p>
          <a:p>
            <a:pPr lvl="1"/>
            <a:r>
              <a:rPr lang="en-US" dirty="0">
                <a:solidFill>
                  <a:srgbClr val="FF0000"/>
                </a:solidFill>
              </a:rPr>
              <a:t>Overall System Diagram </a:t>
            </a:r>
          </a:p>
          <a:p>
            <a:r>
              <a:rPr lang="en-US" dirty="0"/>
              <a:t>Then you can proceed to the individual student explanation</a:t>
            </a:r>
          </a:p>
        </p:txBody>
      </p:sp>
    </p:spTree>
    <p:extLst>
      <p:ext uri="{BB962C8B-B14F-4D97-AF65-F5344CB8AC3E}">
        <p14:creationId xmlns:p14="http://schemas.microsoft.com/office/powerpoint/2010/main" val="725102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endParaRPr lang="en-US" dirty="0"/>
          </a:p>
        </p:txBody>
      </p:sp>
      <p:sp>
        <p:nvSpPr>
          <p:cNvPr id="4" name="Rectangle 3">
            <a:extLst>
              <a:ext uri="{FF2B5EF4-FFF2-40B4-BE49-F238E27FC236}">
                <a16:creationId xmlns:a16="http://schemas.microsoft.com/office/drawing/2014/main" id="{5FB98E66-DBD5-4B29-AC68-A58A70C64231}"/>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181409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p:txBody>
          <a:bodyPr>
            <a:normAutofit fontScale="90000"/>
          </a:bodyPr>
          <a:lstStyle/>
          <a:p>
            <a:r>
              <a:rPr lang="en-US" dirty="0"/>
              <a:t>This section MUST include following sections</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Specific and Sub Objectives</a:t>
            </a:r>
          </a:p>
          <a:p>
            <a:pPr marL="342900" indent="-342900">
              <a:buFont typeface="Arial" panose="020B0604020202020204" pitchFamily="34" charset="0"/>
              <a:buChar char="•"/>
            </a:pPr>
            <a:r>
              <a:rPr lang="en-US" dirty="0"/>
              <a:t>Evidences for the completion</a:t>
            </a:r>
          </a:p>
          <a:p>
            <a:r>
              <a:rPr lang="en-US" sz="2000" b="1" u="sng" dirty="0"/>
              <a:t>Note: You should use “Individual Title and Content” Slide layout to add the details</a:t>
            </a:r>
            <a:endParaRPr lang="en-US" dirty="0"/>
          </a:p>
          <a:p>
            <a:endParaRPr lang="en-US" dirty="0"/>
          </a:p>
        </p:txBody>
      </p:sp>
    </p:spTree>
    <p:extLst>
      <p:ext uri="{BB962C8B-B14F-4D97-AF65-F5344CB8AC3E}">
        <p14:creationId xmlns:p14="http://schemas.microsoft.com/office/powerpoint/2010/main" val="4163232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Question, Specific and Sub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B9D9F080-0780-4554-8055-A289E0D4EDA8}"/>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658498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3BA87EE8-2430-48CE-B467-8BD3100BC4E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12395607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Completion of the project</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7212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8634259" y="3638071"/>
            <a:ext cx="4210293" cy="4095467"/>
          </a:xfrm>
          <a:custGeom>
            <a:avLst/>
            <a:gdLst/>
            <a:ahLst/>
            <a:cxnLst/>
            <a:rect l="l" t="t" r="r" b="b"/>
            <a:pathLst>
              <a:path w="6315439" h="6143200">
                <a:moveTo>
                  <a:pt x="0" y="6143200"/>
                </a:moveTo>
                <a:lnTo>
                  <a:pt x="6315439" y="6143200"/>
                </a:lnTo>
                <a:lnTo>
                  <a:pt x="6315439" y="0"/>
                </a:lnTo>
                <a:lnTo>
                  <a:pt x="0" y="0"/>
                </a:lnTo>
                <a:lnTo>
                  <a:pt x="0" y="61432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grpSp>
        <p:nvGrpSpPr>
          <p:cNvPr id="3" name="Group 3"/>
          <p:cNvGrpSpPr/>
          <p:nvPr/>
        </p:nvGrpSpPr>
        <p:grpSpPr>
          <a:xfrm>
            <a:off x="2764950" y="1912553"/>
            <a:ext cx="6662101" cy="2746121"/>
            <a:chOff x="0" y="0"/>
            <a:chExt cx="2727821" cy="1124409"/>
          </a:xfrm>
        </p:grpSpPr>
        <p:sp>
          <p:nvSpPr>
            <p:cNvPr id="4" name="Freeform 4"/>
            <p:cNvSpPr/>
            <p:nvPr/>
          </p:nvSpPr>
          <p:spPr>
            <a:xfrm>
              <a:off x="0" y="0"/>
              <a:ext cx="2727821" cy="1124409"/>
            </a:xfrm>
            <a:custGeom>
              <a:avLst/>
              <a:gdLst/>
              <a:ahLst/>
              <a:cxnLst/>
              <a:rect l="l" t="t" r="r" b="b"/>
              <a:pathLst>
                <a:path w="2727821" h="1124409">
                  <a:moveTo>
                    <a:pt x="39511" y="0"/>
                  </a:moveTo>
                  <a:lnTo>
                    <a:pt x="2688310" y="0"/>
                  </a:lnTo>
                  <a:cubicBezTo>
                    <a:pt x="2710131" y="0"/>
                    <a:pt x="2727821" y="17690"/>
                    <a:pt x="2727821" y="39511"/>
                  </a:cubicBezTo>
                  <a:lnTo>
                    <a:pt x="2727821" y="1084898"/>
                  </a:lnTo>
                  <a:cubicBezTo>
                    <a:pt x="2727821" y="1106720"/>
                    <a:pt x="2710131" y="1124409"/>
                    <a:pt x="2688310" y="1124409"/>
                  </a:cubicBezTo>
                  <a:lnTo>
                    <a:pt x="39511" y="1124409"/>
                  </a:lnTo>
                  <a:cubicBezTo>
                    <a:pt x="17690" y="1124409"/>
                    <a:pt x="0" y="1106720"/>
                    <a:pt x="0" y="1084898"/>
                  </a:cubicBezTo>
                  <a:lnTo>
                    <a:pt x="0" y="39511"/>
                  </a:lnTo>
                  <a:cubicBezTo>
                    <a:pt x="0" y="17690"/>
                    <a:pt x="17690" y="0"/>
                    <a:pt x="39511" y="0"/>
                  </a:cubicBezTo>
                  <a:close/>
                </a:path>
              </a:pathLst>
            </a:custGeom>
            <a:solidFill>
              <a:srgbClr val="A7D7E6"/>
            </a:solidFill>
          </p:spPr>
          <p:txBody>
            <a:bodyPr/>
            <a:lstStyle/>
            <a:p>
              <a:endParaRPr lang="en-US" sz="1200"/>
            </a:p>
          </p:txBody>
        </p:sp>
        <p:sp>
          <p:nvSpPr>
            <p:cNvPr id="5" name="TextBox 5"/>
            <p:cNvSpPr txBox="1"/>
            <p:nvPr/>
          </p:nvSpPr>
          <p:spPr>
            <a:xfrm>
              <a:off x="0" y="-133350"/>
              <a:ext cx="812800" cy="946150"/>
            </a:xfrm>
            <a:prstGeom prst="rect">
              <a:avLst/>
            </a:prstGeom>
          </p:spPr>
          <p:txBody>
            <a:bodyPr lIns="33867" tIns="33867" rIns="33867" bIns="33867" rtlCol="0" anchor="ctr"/>
            <a:lstStyle/>
            <a:p>
              <a:pPr algn="ctr">
                <a:lnSpc>
                  <a:spcPts val="2893"/>
                </a:lnSpc>
              </a:pPr>
              <a:r>
                <a:rPr lang="en-US" sz="2066">
                  <a:solidFill>
                    <a:srgbClr val="000000"/>
                  </a:solidFill>
                  <a:latin typeface="Jua"/>
                </a:rPr>
                <a:t>A revolutionary mobile app dedicated to enhancing Sinhala language skills for primary students with dyslexia. Dyslexia can pose significant challenges in mastering one's native language, and "Growin'Up" seeks to bridge this gap.</a:t>
              </a:r>
            </a:p>
          </p:txBody>
        </p:sp>
      </p:grpSp>
      <p:sp>
        <p:nvSpPr>
          <p:cNvPr id="6" name="Freeform 6"/>
          <p:cNvSpPr/>
          <p:nvPr/>
        </p:nvSpPr>
        <p:spPr>
          <a:xfrm rot="5400000" flipV="1">
            <a:off x="-78519" y="3910095"/>
            <a:ext cx="4210293" cy="4095467"/>
          </a:xfrm>
          <a:custGeom>
            <a:avLst/>
            <a:gdLst/>
            <a:ahLst/>
            <a:cxnLst/>
            <a:rect l="l" t="t" r="r" b="b"/>
            <a:pathLst>
              <a:path w="6315439" h="6143200">
                <a:moveTo>
                  <a:pt x="0" y="6143199"/>
                </a:moveTo>
                <a:lnTo>
                  <a:pt x="6315439" y="6143199"/>
                </a:lnTo>
                <a:lnTo>
                  <a:pt x="6315439" y="0"/>
                </a:lnTo>
                <a:lnTo>
                  <a:pt x="0" y="0"/>
                </a:lnTo>
                <a:lnTo>
                  <a:pt x="0" y="614319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7" name="Freeform 7"/>
          <p:cNvSpPr/>
          <p:nvPr/>
        </p:nvSpPr>
        <p:spPr>
          <a:xfrm>
            <a:off x="-78986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TextBox 8"/>
          <p:cNvSpPr txBox="1"/>
          <p:nvPr/>
        </p:nvSpPr>
        <p:spPr>
          <a:xfrm>
            <a:off x="685800" y="709410"/>
            <a:ext cx="10820400" cy="654025"/>
          </a:xfrm>
          <a:prstGeom prst="rect">
            <a:avLst/>
          </a:prstGeom>
        </p:spPr>
        <p:txBody>
          <a:bodyPr lIns="0" tIns="0" rIns="0" bIns="0" rtlCol="0" anchor="t">
            <a:spAutoFit/>
          </a:bodyPr>
          <a:lstStyle/>
          <a:p>
            <a:pPr algn="ctr">
              <a:lnSpc>
                <a:spcPts val="5133"/>
              </a:lnSpc>
            </a:pPr>
            <a:r>
              <a:rPr lang="en-US" sz="4666">
                <a:solidFill>
                  <a:srgbClr val="000000"/>
                </a:solidFill>
                <a:latin typeface="Handy Casual"/>
              </a:rPr>
              <a:t>INTRODUCTION</a:t>
            </a:r>
          </a:p>
        </p:txBody>
      </p:sp>
      <p:sp>
        <p:nvSpPr>
          <p:cNvPr id="9" name="Freeform 9"/>
          <p:cNvSpPr/>
          <p:nvPr/>
        </p:nvSpPr>
        <p:spPr>
          <a:xfrm>
            <a:off x="9750580" y="4157439"/>
            <a:ext cx="1755621" cy="2067647"/>
          </a:xfrm>
          <a:custGeom>
            <a:avLst/>
            <a:gdLst/>
            <a:ahLst/>
            <a:cxnLst/>
            <a:rect l="l" t="t" r="r" b="b"/>
            <a:pathLst>
              <a:path w="2633431" h="3101471">
                <a:moveTo>
                  <a:pt x="0" y="0"/>
                </a:moveTo>
                <a:lnTo>
                  <a:pt x="2633431" y="0"/>
                </a:lnTo>
                <a:lnTo>
                  <a:pt x="2633431" y="3101471"/>
                </a:lnTo>
                <a:lnTo>
                  <a:pt x="0" y="31014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10" name="Freeform 10"/>
          <p:cNvSpPr/>
          <p:nvPr/>
        </p:nvSpPr>
        <p:spPr>
          <a:xfrm flipH="1">
            <a:off x="747183" y="3580659"/>
            <a:ext cx="1605113" cy="2529548"/>
          </a:xfrm>
          <a:custGeom>
            <a:avLst/>
            <a:gdLst/>
            <a:ahLst/>
            <a:cxnLst/>
            <a:rect l="l" t="t" r="r" b="b"/>
            <a:pathLst>
              <a:path w="2407670" h="3794322">
                <a:moveTo>
                  <a:pt x="2407670" y="0"/>
                </a:moveTo>
                <a:lnTo>
                  <a:pt x="0" y="0"/>
                </a:lnTo>
                <a:lnTo>
                  <a:pt x="0" y="3794321"/>
                </a:lnTo>
                <a:lnTo>
                  <a:pt x="2407670" y="3794321"/>
                </a:lnTo>
                <a:lnTo>
                  <a:pt x="240767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755AF9-6AEA-4BCA-A1A2-C57A58214B9E}"/>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07A91C59-28F0-4A9C-ACA2-19A536A0C380}"/>
              </a:ext>
            </a:extLst>
          </p:cNvPr>
          <p:cNvSpPr>
            <a:spLocks noGrp="1"/>
          </p:cNvSpPr>
          <p:nvPr>
            <p:ph type="body" idx="1"/>
          </p:nvPr>
        </p:nvSpPr>
        <p:spPr/>
        <p:txBody>
          <a:bodyPr/>
          <a:lstStyle/>
          <a:p>
            <a:endParaRPr lang="en-US" dirty="0"/>
          </a:p>
        </p:txBody>
      </p:sp>
      <p:sp>
        <p:nvSpPr>
          <p:cNvPr id="4" name="Rectangle 3">
            <a:extLst>
              <a:ext uri="{FF2B5EF4-FFF2-40B4-BE49-F238E27FC236}">
                <a16:creationId xmlns:a16="http://schemas.microsoft.com/office/drawing/2014/main" id="{B3BAACE6-3A32-4B05-86B9-0627EA641BA0}"/>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563680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E8883F-180F-41FF-B53F-EF49BD9568CA}"/>
              </a:ext>
            </a:extLst>
          </p:cNvPr>
          <p:cNvSpPr>
            <a:spLocks noGrp="1"/>
          </p:cNvSpPr>
          <p:nvPr>
            <p:ph type="title"/>
          </p:nvPr>
        </p:nvSpPr>
        <p:spPr/>
        <p:txBody>
          <a:bodyPr>
            <a:normAutofit fontScale="90000"/>
          </a:bodyPr>
          <a:lstStyle/>
          <a:p>
            <a:r>
              <a:rPr lang="en-US" dirty="0"/>
              <a:t>This section MUST include following sections</a:t>
            </a:r>
            <a:br>
              <a:rPr lang="en-US" dirty="0"/>
            </a:br>
            <a:endParaRPr lang="en-US" dirty="0"/>
          </a:p>
        </p:txBody>
      </p:sp>
      <p:sp>
        <p:nvSpPr>
          <p:cNvPr id="6" name="Text Placeholder 5">
            <a:extLst>
              <a:ext uri="{FF2B5EF4-FFF2-40B4-BE49-F238E27FC236}">
                <a16:creationId xmlns:a16="http://schemas.microsoft.com/office/drawing/2014/main" id="{1A53AEB1-B06A-4385-9D7D-63D45599F0F2}"/>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dirty="0"/>
              <a:t>Research Question</a:t>
            </a:r>
          </a:p>
          <a:p>
            <a:pPr marL="342900" indent="-342900">
              <a:buFont typeface="Arial" panose="020B0604020202020204" pitchFamily="34" charset="0"/>
              <a:buChar char="•"/>
            </a:pPr>
            <a:r>
              <a:rPr lang="en-US" dirty="0"/>
              <a:t>Specific and Sub Objectives</a:t>
            </a:r>
          </a:p>
          <a:p>
            <a:pPr marL="342900" indent="-342900">
              <a:buFont typeface="Arial" panose="020B0604020202020204" pitchFamily="34" charset="0"/>
              <a:buChar char="•"/>
            </a:pPr>
            <a:r>
              <a:rPr lang="en-US" dirty="0"/>
              <a:t>Evidences for the completion</a:t>
            </a:r>
          </a:p>
          <a:p>
            <a:r>
              <a:rPr lang="en-US" sz="2000" b="1" u="sng" dirty="0"/>
              <a:t>Note: You should use “Individual Title and Content” Slide layout to add the details</a:t>
            </a:r>
            <a:endParaRPr lang="en-US" dirty="0"/>
          </a:p>
          <a:p>
            <a:endParaRPr lang="en-US" dirty="0"/>
          </a:p>
        </p:txBody>
      </p:sp>
      <p:sp>
        <p:nvSpPr>
          <p:cNvPr id="4" name="Rectangle 3">
            <a:extLst>
              <a:ext uri="{FF2B5EF4-FFF2-40B4-BE49-F238E27FC236}">
                <a16:creationId xmlns:a16="http://schemas.microsoft.com/office/drawing/2014/main" id="{702B7574-971C-4367-AE92-659BEDEF8BA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4114882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304800" y="228600"/>
            <a:ext cx="11684000" cy="868362"/>
          </a:xfrm>
        </p:spPr>
        <p:txBody>
          <a:bodyPr>
            <a:normAutofit fontScale="90000"/>
          </a:bodyPr>
          <a:lstStyle/>
          <a:p>
            <a:r>
              <a:rPr lang="en-US" dirty="0"/>
              <a:t>Research Question, Specific and Sub Objectives</a:t>
            </a:r>
            <a:br>
              <a:rPr lang="en-US" dirty="0"/>
            </a:br>
            <a:endParaRPr lang="en-US" dirty="0"/>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C0DBF228-4B29-4775-AE86-C4CEA3B1156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207612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Methodology</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2DA60EF3-4090-4DCA-9E5C-9FBCC317B9A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2619686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p:txBody>
          <a:bodyPr>
            <a:normAutofit/>
          </a:bodyPr>
          <a:lstStyle/>
          <a:p>
            <a:r>
              <a:rPr lang="en-US" dirty="0"/>
              <a:t>Completion of the project</a:t>
            </a:r>
          </a:p>
        </p:txBody>
      </p:sp>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p:txBody>
          <a:bodyPr/>
          <a:lstStyle/>
          <a:p>
            <a:r>
              <a:rPr lang="en-US" dirty="0">
                <a:highlight>
                  <a:srgbClr val="FFFF00"/>
                </a:highlight>
              </a:rPr>
              <a:t>Use the slide layout “Individual Title and Content” </a:t>
            </a:r>
          </a:p>
        </p:txBody>
      </p:sp>
      <p:sp>
        <p:nvSpPr>
          <p:cNvPr id="4" name="Rectangle 3">
            <a:extLst>
              <a:ext uri="{FF2B5EF4-FFF2-40B4-BE49-F238E27FC236}">
                <a16:creationId xmlns:a16="http://schemas.microsoft.com/office/drawing/2014/main" id="{9725414B-AA6C-4871-B3DA-40C7A66D018F}"/>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717795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25A2-0ABA-476F-93A9-CAE8E1CC4A08}"/>
              </a:ext>
            </a:extLst>
          </p:cNvPr>
          <p:cNvSpPr>
            <a:spLocks noGrp="1"/>
          </p:cNvSpPr>
          <p:nvPr>
            <p:ph type="title"/>
          </p:nvPr>
        </p:nvSpPr>
        <p:spPr>
          <a:xfrm>
            <a:off x="0" y="-76200"/>
            <a:ext cx="10363200" cy="1362075"/>
          </a:xfrm>
        </p:spPr>
        <p:txBody>
          <a:bodyPr/>
          <a:lstStyle/>
          <a:p>
            <a:r>
              <a:rPr lang="en-US" dirty="0"/>
              <a:t>References</a:t>
            </a:r>
          </a:p>
        </p:txBody>
      </p:sp>
      <p:sp>
        <p:nvSpPr>
          <p:cNvPr id="3" name="Text Placeholder 2">
            <a:extLst>
              <a:ext uri="{FF2B5EF4-FFF2-40B4-BE49-F238E27FC236}">
                <a16:creationId xmlns:a16="http://schemas.microsoft.com/office/drawing/2014/main" id="{BEF3D551-122C-4719-815B-4B734524ED38}"/>
              </a:ext>
            </a:extLst>
          </p:cNvPr>
          <p:cNvSpPr>
            <a:spLocks noGrp="1"/>
          </p:cNvSpPr>
          <p:nvPr>
            <p:ph type="body" idx="1"/>
          </p:nvPr>
        </p:nvSpPr>
        <p:spPr>
          <a:xfrm>
            <a:off x="76200" y="609601"/>
            <a:ext cx="11250084" cy="5127848"/>
          </a:xfrm>
        </p:spPr>
        <p:txBody>
          <a:bodyPr/>
          <a:lstStyle/>
          <a:p>
            <a:r>
              <a:rPr lang="en-US" dirty="0"/>
              <a:t>Use IEEE referencing format</a:t>
            </a:r>
          </a:p>
        </p:txBody>
      </p:sp>
    </p:spTree>
    <p:extLst>
      <p:ext uri="{BB962C8B-B14F-4D97-AF65-F5344CB8AC3E}">
        <p14:creationId xmlns:p14="http://schemas.microsoft.com/office/powerpoint/2010/main" val="3250214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6215" y="5192950"/>
            <a:ext cx="13784429" cy="5510769"/>
          </a:xfrm>
          <a:custGeom>
            <a:avLst/>
            <a:gdLst/>
            <a:ahLst/>
            <a:cxnLst/>
            <a:rect l="l" t="t" r="r" b="b"/>
            <a:pathLst>
              <a:path w="20676643" h="8266153">
                <a:moveTo>
                  <a:pt x="0" y="0"/>
                </a:moveTo>
                <a:lnTo>
                  <a:pt x="20676644" y="0"/>
                </a:lnTo>
                <a:lnTo>
                  <a:pt x="20676644" y="8266152"/>
                </a:lnTo>
                <a:lnTo>
                  <a:pt x="0" y="82661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rot="5400000">
            <a:off x="1283065" y="743213"/>
            <a:ext cx="4210293" cy="4095467"/>
          </a:xfrm>
          <a:custGeom>
            <a:avLst/>
            <a:gdLst/>
            <a:ahLst/>
            <a:cxnLst/>
            <a:rect l="l" t="t" r="r" b="b"/>
            <a:pathLst>
              <a:path w="6315439" h="6143200">
                <a:moveTo>
                  <a:pt x="0" y="0"/>
                </a:moveTo>
                <a:lnTo>
                  <a:pt x="6315439" y="0"/>
                </a:lnTo>
                <a:lnTo>
                  <a:pt x="6315439" y="6143199"/>
                </a:lnTo>
                <a:lnTo>
                  <a:pt x="0" y="61431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nvGrpSpPr>
          <p:cNvPr id="4" name="Group 4"/>
          <p:cNvGrpSpPr/>
          <p:nvPr/>
        </p:nvGrpSpPr>
        <p:grpSpPr>
          <a:xfrm>
            <a:off x="5643358" y="2272312"/>
            <a:ext cx="6387225" cy="3899888"/>
            <a:chOff x="0" y="0"/>
            <a:chExt cx="2523348" cy="1540697"/>
          </a:xfrm>
        </p:grpSpPr>
        <p:sp>
          <p:nvSpPr>
            <p:cNvPr id="5" name="Freeform 5"/>
            <p:cNvSpPr/>
            <p:nvPr/>
          </p:nvSpPr>
          <p:spPr>
            <a:xfrm>
              <a:off x="0" y="0"/>
              <a:ext cx="2523348" cy="1540697"/>
            </a:xfrm>
            <a:custGeom>
              <a:avLst/>
              <a:gdLst/>
              <a:ahLst/>
              <a:cxnLst/>
              <a:rect l="l" t="t" r="r" b="b"/>
              <a:pathLst>
                <a:path w="2523348" h="1540697">
                  <a:moveTo>
                    <a:pt x="41211" y="0"/>
                  </a:moveTo>
                  <a:lnTo>
                    <a:pt x="2482137" y="0"/>
                  </a:lnTo>
                  <a:cubicBezTo>
                    <a:pt x="2504897" y="0"/>
                    <a:pt x="2523348" y="18451"/>
                    <a:pt x="2523348" y="41211"/>
                  </a:cubicBezTo>
                  <a:lnTo>
                    <a:pt x="2523348" y="1499485"/>
                  </a:lnTo>
                  <a:cubicBezTo>
                    <a:pt x="2523348" y="1510415"/>
                    <a:pt x="2519007" y="1520897"/>
                    <a:pt x="2511278" y="1528626"/>
                  </a:cubicBezTo>
                  <a:cubicBezTo>
                    <a:pt x="2503549" y="1536355"/>
                    <a:pt x="2493067" y="1540697"/>
                    <a:pt x="2482137" y="1540697"/>
                  </a:cubicBezTo>
                  <a:lnTo>
                    <a:pt x="41211" y="1540697"/>
                  </a:lnTo>
                  <a:cubicBezTo>
                    <a:pt x="18451" y="1540697"/>
                    <a:pt x="0" y="1522246"/>
                    <a:pt x="0" y="1499485"/>
                  </a:cubicBezTo>
                  <a:lnTo>
                    <a:pt x="0" y="41211"/>
                  </a:lnTo>
                  <a:cubicBezTo>
                    <a:pt x="0" y="18451"/>
                    <a:pt x="18451" y="0"/>
                    <a:pt x="41211" y="0"/>
                  </a:cubicBezTo>
                  <a:close/>
                </a:path>
              </a:pathLst>
            </a:custGeom>
            <a:solidFill>
              <a:srgbClr val="FFFEFD"/>
            </a:solidFill>
          </p:spPr>
          <p:txBody>
            <a:bodyPr/>
            <a:lstStyle/>
            <a:p>
              <a:endParaRPr lang="en-US" sz="1200"/>
            </a:p>
          </p:txBody>
        </p:sp>
        <p:sp>
          <p:nvSpPr>
            <p:cNvPr id="6" name="TextBox 6"/>
            <p:cNvSpPr txBox="1"/>
            <p:nvPr/>
          </p:nvSpPr>
          <p:spPr>
            <a:xfrm>
              <a:off x="0" y="-200025"/>
              <a:ext cx="812800" cy="1012825"/>
            </a:xfrm>
            <a:prstGeom prst="rect">
              <a:avLst/>
            </a:prstGeom>
          </p:spPr>
          <p:txBody>
            <a:bodyPr lIns="33867" tIns="33867" rIns="33867" bIns="33867" rtlCol="0" anchor="ctr"/>
            <a:lstStyle/>
            <a:p>
              <a:pPr marL="388636" lvl="1" indent="-194318">
                <a:lnSpc>
                  <a:spcPts val="3131"/>
                </a:lnSpc>
                <a:buFont typeface="Arial"/>
                <a:buChar char="•"/>
              </a:pPr>
              <a:r>
                <a:rPr lang="en-US" sz="1799">
                  <a:solidFill>
                    <a:srgbClr val="000000"/>
                  </a:solidFill>
                  <a:latin typeface="Jua"/>
                </a:rPr>
                <a:t>Analyzing sequential difficulties faced by the kids of the age limit of 6-8.</a:t>
              </a:r>
            </a:p>
            <a:p>
              <a:pPr marL="388636" lvl="1" indent="-194318">
                <a:lnSpc>
                  <a:spcPts val="3131"/>
                </a:lnSpc>
                <a:buFont typeface="Arial"/>
                <a:buChar char="•"/>
              </a:pPr>
              <a:r>
                <a:rPr lang="en-US" sz="1799">
                  <a:solidFill>
                    <a:srgbClr val="000000"/>
                  </a:solidFill>
                  <a:latin typeface="Jua"/>
                </a:rPr>
                <a:t>Effects of phonological dyslexia, when learning letters, spellings and their sounds.</a:t>
              </a:r>
            </a:p>
            <a:p>
              <a:pPr marL="388636" lvl="1" indent="-194318">
                <a:lnSpc>
                  <a:spcPts val="3131"/>
                </a:lnSpc>
                <a:buFont typeface="Arial"/>
                <a:buChar char="•"/>
              </a:pPr>
              <a:r>
                <a:rPr lang="en-US" sz="1799">
                  <a:solidFill>
                    <a:srgbClr val="000000"/>
                  </a:solidFill>
                  <a:latin typeface="Jua"/>
                </a:rPr>
                <a:t>Identifying the number learning difficulties faced by the dyslexic students.</a:t>
              </a:r>
            </a:p>
            <a:p>
              <a:pPr marL="388636" lvl="1" indent="-194318">
                <a:lnSpc>
                  <a:spcPts val="3131"/>
                </a:lnSpc>
                <a:buFont typeface="Arial"/>
                <a:buChar char="•"/>
              </a:pPr>
              <a:r>
                <a:rPr lang="en-US" sz="1799">
                  <a:solidFill>
                    <a:srgbClr val="000000"/>
                  </a:solidFill>
                  <a:latin typeface="Jua"/>
                </a:rPr>
                <a:t>Researching on rapid naming dyslexia and focusing on reading disabilities faced by dyslexic students.</a:t>
              </a:r>
            </a:p>
            <a:p>
              <a:pPr algn="ctr">
                <a:lnSpc>
                  <a:spcPts val="3131"/>
                </a:lnSpc>
              </a:pPr>
              <a:endParaRPr lang="en-US" sz="1799">
                <a:solidFill>
                  <a:srgbClr val="000000"/>
                </a:solidFill>
                <a:latin typeface="Jua"/>
              </a:endParaRPr>
            </a:p>
          </p:txBody>
        </p:sp>
      </p:grpSp>
      <p:sp>
        <p:nvSpPr>
          <p:cNvPr id="7" name="Freeform 7"/>
          <p:cNvSpPr/>
          <p:nvPr/>
        </p:nvSpPr>
        <p:spPr>
          <a:xfrm>
            <a:off x="6499036" y="685800"/>
            <a:ext cx="4537326" cy="1813942"/>
          </a:xfrm>
          <a:custGeom>
            <a:avLst/>
            <a:gdLst/>
            <a:ahLst/>
            <a:cxnLst/>
            <a:rect l="l" t="t" r="r" b="b"/>
            <a:pathLst>
              <a:path w="6805989" h="2720913">
                <a:moveTo>
                  <a:pt x="0" y="0"/>
                </a:moveTo>
                <a:lnTo>
                  <a:pt x="6805988" y="0"/>
                </a:lnTo>
                <a:lnTo>
                  <a:pt x="6805988" y="2720913"/>
                </a:lnTo>
                <a:lnTo>
                  <a:pt x="0" y="27209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8" name="TextBox 8"/>
          <p:cNvSpPr txBox="1"/>
          <p:nvPr/>
        </p:nvSpPr>
        <p:spPr>
          <a:xfrm>
            <a:off x="6136832" y="1054951"/>
            <a:ext cx="5321330" cy="1269578"/>
          </a:xfrm>
          <a:prstGeom prst="rect">
            <a:avLst/>
          </a:prstGeom>
        </p:spPr>
        <p:txBody>
          <a:bodyPr lIns="0" tIns="0" rIns="0" bIns="0" rtlCol="0" anchor="t">
            <a:spAutoFit/>
          </a:bodyPr>
          <a:lstStyle/>
          <a:p>
            <a:pPr algn="ctr">
              <a:lnSpc>
                <a:spcPts val="3332"/>
              </a:lnSpc>
            </a:pPr>
            <a:r>
              <a:rPr lang="en-US" sz="3332" spc="169">
                <a:solidFill>
                  <a:srgbClr val="110F0D"/>
                </a:solidFill>
                <a:latin typeface="Handy Casual"/>
              </a:rPr>
              <a:t>WHAT WILL BE FOUCESD?</a:t>
            </a:r>
          </a:p>
          <a:p>
            <a:pPr algn="ctr">
              <a:lnSpc>
                <a:spcPts val="3332"/>
              </a:lnSpc>
            </a:pPr>
            <a:endParaRPr lang="en-US" sz="3332" spc="169">
              <a:solidFill>
                <a:srgbClr val="110F0D"/>
              </a:solidFill>
              <a:latin typeface="Handy Casual"/>
            </a:endParaRPr>
          </a:p>
        </p:txBody>
      </p:sp>
      <p:sp>
        <p:nvSpPr>
          <p:cNvPr id="9" name="Freeform 9"/>
          <p:cNvSpPr/>
          <p:nvPr/>
        </p:nvSpPr>
        <p:spPr>
          <a:xfrm flipH="1">
            <a:off x="1447158" y="2640310"/>
            <a:ext cx="3988787" cy="3531890"/>
          </a:xfrm>
          <a:custGeom>
            <a:avLst/>
            <a:gdLst/>
            <a:ahLst/>
            <a:cxnLst/>
            <a:rect l="l" t="t" r="r" b="b"/>
            <a:pathLst>
              <a:path w="5983181" h="5297835">
                <a:moveTo>
                  <a:pt x="5983181" y="0"/>
                </a:moveTo>
                <a:lnTo>
                  <a:pt x="0" y="0"/>
                </a:lnTo>
                <a:lnTo>
                  <a:pt x="0" y="5297835"/>
                </a:lnTo>
                <a:lnTo>
                  <a:pt x="5983181" y="5297835"/>
                </a:lnTo>
                <a:lnTo>
                  <a:pt x="5983181"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24877" y="3907957"/>
            <a:ext cx="3835888" cy="3731273"/>
          </a:xfrm>
          <a:custGeom>
            <a:avLst/>
            <a:gdLst/>
            <a:ahLst/>
            <a:cxnLst/>
            <a:rect l="l" t="t" r="r" b="b"/>
            <a:pathLst>
              <a:path w="5753832" h="5596910">
                <a:moveTo>
                  <a:pt x="0" y="0"/>
                </a:moveTo>
                <a:lnTo>
                  <a:pt x="5753832" y="0"/>
                </a:lnTo>
                <a:lnTo>
                  <a:pt x="5753832" y="5596909"/>
                </a:lnTo>
                <a:lnTo>
                  <a:pt x="0" y="55969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803421" y="4936154"/>
            <a:ext cx="13784429" cy="5510769"/>
          </a:xfrm>
          <a:custGeom>
            <a:avLst/>
            <a:gdLst/>
            <a:ahLst/>
            <a:cxnLst/>
            <a:rect l="l" t="t" r="r" b="b"/>
            <a:pathLst>
              <a:path w="20676643" h="8266153">
                <a:moveTo>
                  <a:pt x="0" y="0"/>
                </a:moveTo>
                <a:lnTo>
                  <a:pt x="20676643" y="0"/>
                </a:lnTo>
                <a:lnTo>
                  <a:pt x="20676643" y="8266152"/>
                </a:lnTo>
                <a:lnTo>
                  <a:pt x="0" y="82661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a:off x="1041615" y="1199903"/>
            <a:ext cx="10108771" cy="5311491"/>
          </a:xfrm>
          <a:custGeom>
            <a:avLst/>
            <a:gdLst/>
            <a:ahLst/>
            <a:cxnLst/>
            <a:rect l="l" t="t" r="r" b="b"/>
            <a:pathLst>
              <a:path w="15163156" h="7967236">
                <a:moveTo>
                  <a:pt x="0" y="0"/>
                </a:moveTo>
                <a:lnTo>
                  <a:pt x="15163156" y="0"/>
                </a:lnTo>
                <a:lnTo>
                  <a:pt x="15163156" y="7967236"/>
                </a:lnTo>
                <a:lnTo>
                  <a:pt x="0" y="7967236"/>
                </a:lnTo>
                <a:lnTo>
                  <a:pt x="0" y="0"/>
                </a:lnTo>
                <a:close/>
              </a:path>
            </a:pathLst>
          </a:custGeom>
          <a:blipFill>
            <a:blip r:embed="rId6"/>
            <a:stretch>
              <a:fillRect t="-4884" b="-2275"/>
            </a:stretch>
          </a:blipFill>
        </p:spPr>
        <p:txBody>
          <a:bodyPr/>
          <a:lstStyle/>
          <a:p>
            <a:endParaRPr lang="en-US" sz="1200"/>
          </a:p>
        </p:txBody>
      </p:sp>
      <p:sp>
        <p:nvSpPr>
          <p:cNvPr id="5" name="TextBox 5"/>
          <p:cNvSpPr txBox="1"/>
          <p:nvPr/>
        </p:nvSpPr>
        <p:spPr>
          <a:xfrm>
            <a:off x="678593" y="370417"/>
            <a:ext cx="10820400" cy="654025"/>
          </a:xfrm>
          <a:prstGeom prst="rect">
            <a:avLst/>
          </a:prstGeom>
        </p:spPr>
        <p:txBody>
          <a:bodyPr lIns="0" tIns="0" rIns="0" bIns="0" rtlCol="0" anchor="t">
            <a:spAutoFit/>
          </a:bodyPr>
          <a:lstStyle/>
          <a:p>
            <a:pPr algn="ctr">
              <a:lnSpc>
                <a:spcPts val="5133"/>
              </a:lnSpc>
            </a:pPr>
            <a:r>
              <a:rPr lang="en-US" sz="4666">
                <a:solidFill>
                  <a:srgbClr val="000000"/>
                </a:solidFill>
                <a:latin typeface="Handy Casual"/>
              </a:rPr>
              <a:t>OVERALL SYSTEM DIAGRAM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24877" y="3907957"/>
            <a:ext cx="3835888" cy="3731273"/>
          </a:xfrm>
          <a:custGeom>
            <a:avLst/>
            <a:gdLst/>
            <a:ahLst/>
            <a:cxnLst/>
            <a:rect l="l" t="t" r="r" b="b"/>
            <a:pathLst>
              <a:path w="5753832" h="5596910">
                <a:moveTo>
                  <a:pt x="0" y="0"/>
                </a:moveTo>
                <a:lnTo>
                  <a:pt x="5753832" y="0"/>
                </a:lnTo>
                <a:lnTo>
                  <a:pt x="5753832" y="5596909"/>
                </a:lnTo>
                <a:lnTo>
                  <a:pt x="0" y="55969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3" name="Freeform 3"/>
          <p:cNvSpPr/>
          <p:nvPr/>
        </p:nvSpPr>
        <p:spPr>
          <a:xfrm>
            <a:off x="1288574" y="685800"/>
            <a:ext cx="9614852" cy="5821356"/>
          </a:xfrm>
          <a:custGeom>
            <a:avLst/>
            <a:gdLst/>
            <a:ahLst/>
            <a:cxnLst/>
            <a:rect l="l" t="t" r="r" b="b"/>
            <a:pathLst>
              <a:path w="14422278" h="8732034">
                <a:moveTo>
                  <a:pt x="0" y="0"/>
                </a:moveTo>
                <a:lnTo>
                  <a:pt x="14422278" y="0"/>
                </a:lnTo>
                <a:lnTo>
                  <a:pt x="14422278" y="8732034"/>
                </a:lnTo>
                <a:lnTo>
                  <a:pt x="0" y="87320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4" name="Freeform 4"/>
          <p:cNvSpPr/>
          <p:nvPr/>
        </p:nvSpPr>
        <p:spPr>
          <a:xfrm>
            <a:off x="-803421" y="4936154"/>
            <a:ext cx="13784429" cy="5510769"/>
          </a:xfrm>
          <a:custGeom>
            <a:avLst/>
            <a:gdLst/>
            <a:ahLst/>
            <a:cxnLst/>
            <a:rect l="l" t="t" r="r" b="b"/>
            <a:pathLst>
              <a:path w="20676643" h="8266153">
                <a:moveTo>
                  <a:pt x="0" y="0"/>
                </a:moveTo>
                <a:lnTo>
                  <a:pt x="20676643" y="0"/>
                </a:lnTo>
                <a:lnTo>
                  <a:pt x="20676643" y="8266152"/>
                </a:lnTo>
                <a:lnTo>
                  <a:pt x="0" y="82661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5" name="Freeform 5"/>
          <p:cNvSpPr/>
          <p:nvPr/>
        </p:nvSpPr>
        <p:spPr>
          <a:xfrm rot="-6852988">
            <a:off x="9857228" y="870333"/>
            <a:ext cx="1633665" cy="1090100"/>
          </a:xfrm>
          <a:custGeom>
            <a:avLst/>
            <a:gdLst/>
            <a:ahLst/>
            <a:cxnLst/>
            <a:rect l="l" t="t" r="r" b="b"/>
            <a:pathLst>
              <a:path w="2450498" h="1635150">
                <a:moveTo>
                  <a:pt x="0" y="0"/>
                </a:moveTo>
                <a:lnTo>
                  <a:pt x="2450497" y="0"/>
                </a:lnTo>
                <a:lnTo>
                  <a:pt x="2450497" y="1635150"/>
                </a:lnTo>
                <a:lnTo>
                  <a:pt x="0" y="16351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6" name="TextBox 6"/>
          <p:cNvSpPr txBox="1"/>
          <p:nvPr/>
        </p:nvSpPr>
        <p:spPr>
          <a:xfrm>
            <a:off x="3930492" y="2744217"/>
            <a:ext cx="5404743" cy="1102866"/>
          </a:xfrm>
          <a:prstGeom prst="rect">
            <a:avLst/>
          </a:prstGeom>
        </p:spPr>
        <p:txBody>
          <a:bodyPr lIns="0" tIns="0" rIns="0" bIns="0" rtlCol="0" anchor="t">
            <a:spAutoFit/>
          </a:bodyPr>
          <a:lstStyle/>
          <a:p>
            <a:pPr algn="ctr">
              <a:lnSpc>
                <a:spcPts val="4274"/>
              </a:lnSpc>
            </a:pPr>
            <a:r>
              <a:rPr lang="en-US" sz="4407" spc="225">
                <a:solidFill>
                  <a:srgbClr val="545454"/>
                </a:solidFill>
                <a:latin typeface="Handy Casual"/>
              </a:rPr>
              <a:t>PROGRESS OF THE RESEARCH </a:t>
            </a:r>
          </a:p>
        </p:txBody>
      </p:sp>
      <p:sp>
        <p:nvSpPr>
          <p:cNvPr id="7" name="Freeform 7"/>
          <p:cNvSpPr/>
          <p:nvPr/>
        </p:nvSpPr>
        <p:spPr>
          <a:xfrm>
            <a:off x="685800" y="1943068"/>
            <a:ext cx="3452511" cy="4229133"/>
          </a:xfrm>
          <a:custGeom>
            <a:avLst/>
            <a:gdLst/>
            <a:ahLst/>
            <a:cxnLst/>
            <a:rect l="l" t="t" r="r" b="b"/>
            <a:pathLst>
              <a:path w="5178766" h="6343699">
                <a:moveTo>
                  <a:pt x="0" y="0"/>
                </a:moveTo>
                <a:lnTo>
                  <a:pt x="5178766" y="0"/>
                </a:lnTo>
                <a:lnTo>
                  <a:pt x="5178766" y="6343699"/>
                </a:lnTo>
                <a:lnTo>
                  <a:pt x="0" y="63436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87982" y="1235245"/>
            <a:ext cx="7425833" cy="5493283"/>
            <a:chOff x="0" y="-47625"/>
            <a:chExt cx="14851665" cy="10986567"/>
          </a:xfrm>
        </p:grpSpPr>
        <p:sp>
          <p:nvSpPr>
            <p:cNvPr id="3" name="TextBox 3"/>
            <p:cNvSpPr txBox="1"/>
            <p:nvPr/>
          </p:nvSpPr>
          <p:spPr>
            <a:xfrm>
              <a:off x="10955093" y="9761696"/>
              <a:ext cx="1447420" cy="1177246"/>
            </a:xfrm>
            <a:prstGeom prst="rect">
              <a:avLst/>
            </a:prstGeom>
          </p:spPr>
          <p:txBody>
            <a:bodyPr lIns="0" tIns="0" rIns="0" bIns="0" rtlCol="0" anchor="t">
              <a:spAutoFit/>
            </a:bodyPr>
            <a:lstStyle/>
            <a:p>
              <a:pPr algn="ctr">
                <a:lnSpc>
                  <a:spcPts val="2399"/>
                </a:lnSpc>
              </a:pPr>
              <a:r>
                <a:rPr lang="en-US" sz="1713">
                  <a:solidFill>
                    <a:srgbClr val="000000"/>
                  </a:solidFill>
                  <a:latin typeface="Canva Sans Bold"/>
                </a:rPr>
                <a:t>Design</a:t>
              </a:r>
            </a:p>
            <a:p>
              <a:pPr algn="ctr">
                <a:lnSpc>
                  <a:spcPts val="2399"/>
                </a:lnSpc>
              </a:pPr>
              <a:r>
                <a:rPr lang="en-US" sz="1713">
                  <a:solidFill>
                    <a:srgbClr val="000000"/>
                  </a:solidFill>
                  <a:latin typeface="Canva Sans Bold"/>
                </a:rPr>
                <a:t>30%</a:t>
              </a:r>
            </a:p>
          </p:txBody>
        </p:sp>
        <p:sp>
          <p:nvSpPr>
            <p:cNvPr id="4" name="TextBox 4"/>
            <p:cNvSpPr txBox="1"/>
            <p:nvPr/>
          </p:nvSpPr>
          <p:spPr>
            <a:xfrm>
              <a:off x="12343811" y="1311967"/>
              <a:ext cx="2507854" cy="1177246"/>
            </a:xfrm>
            <a:prstGeom prst="rect">
              <a:avLst/>
            </a:prstGeom>
          </p:spPr>
          <p:txBody>
            <a:bodyPr lIns="0" tIns="0" rIns="0" bIns="0" rtlCol="0" anchor="t">
              <a:spAutoFit/>
            </a:bodyPr>
            <a:lstStyle/>
            <a:p>
              <a:pPr algn="ctr">
                <a:lnSpc>
                  <a:spcPts val="2399"/>
                </a:lnSpc>
              </a:pPr>
              <a:r>
                <a:rPr lang="en-US" sz="1713">
                  <a:solidFill>
                    <a:srgbClr val="000000"/>
                  </a:solidFill>
                  <a:latin typeface="Canva Sans Bold"/>
                </a:rPr>
                <a:t>Initial Tasks</a:t>
              </a:r>
            </a:p>
            <a:p>
              <a:pPr algn="ctr">
                <a:lnSpc>
                  <a:spcPts val="2399"/>
                </a:lnSpc>
              </a:pPr>
              <a:r>
                <a:rPr lang="en-US" sz="1713">
                  <a:solidFill>
                    <a:srgbClr val="000000"/>
                  </a:solidFill>
                  <a:latin typeface="Canva Sans Bold"/>
                </a:rPr>
                <a:t>25%</a:t>
              </a:r>
            </a:p>
          </p:txBody>
        </p:sp>
        <p:sp>
          <p:nvSpPr>
            <p:cNvPr id="5" name="TextBox 5"/>
            <p:cNvSpPr txBox="1"/>
            <p:nvPr/>
          </p:nvSpPr>
          <p:spPr>
            <a:xfrm>
              <a:off x="0" y="7783046"/>
              <a:ext cx="3437136" cy="1177246"/>
            </a:xfrm>
            <a:prstGeom prst="rect">
              <a:avLst/>
            </a:prstGeom>
          </p:spPr>
          <p:txBody>
            <a:bodyPr lIns="0" tIns="0" rIns="0" bIns="0" rtlCol="0" anchor="t">
              <a:spAutoFit/>
            </a:bodyPr>
            <a:lstStyle/>
            <a:p>
              <a:pPr algn="ctr">
                <a:lnSpc>
                  <a:spcPts val="2399"/>
                </a:lnSpc>
              </a:pPr>
              <a:r>
                <a:rPr lang="en-US" sz="1713">
                  <a:solidFill>
                    <a:srgbClr val="000000"/>
                  </a:solidFill>
                  <a:latin typeface="Canva Sans Bold"/>
                </a:rPr>
                <a:t>Implementation</a:t>
              </a:r>
            </a:p>
            <a:p>
              <a:pPr algn="ctr">
                <a:lnSpc>
                  <a:spcPts val="2399"/>
                </a:lnSpc>
              </a:pPr>
              <a:r>
                <a:rPr lang="en-US" sz="1713">
                  <a:solidFill>
                    <a:srgbClr val="000000"/>
                  </a:solidFill>
                  <a:latin typeface="Canva Sans Bold"/>
                </a:rPr>
                <a:t>25%</a:t>
              </a:r>
            </a:p>
          </p:txBody>
        </p:sp>
        <p:sp>
          <p:nvSpPr>
            <p:cNvPr id="6" name="TextBox 6"/>
            <p:cNvSpPr txBox="1"/>
            <p:nvPr/>
          </p:nvSpPr>
          <p:spPr>
            <a:xfrm>
              <a:off x="2339096" y="1976975"/>
              <a:ext cx="1554988" cy="1177246"/>
            </a:xfrm>
            <a:prstGeom prst="rect">
              <a:avLst/>
            </a:prstGeom>
          </p:spPr>
          <p:txBody>
            <a:bodyPr lIns="0" tIns="0" rIns="0" bIns="0" rtlCol="0" anchor="t">
              <a:spAutoFit/>
            </a:bodyPr>
            <a:lstStyle/>
            <a:p>
              <a:pPr algn="ctr">
                <a:lnSpc>
                  <a:spcPts val="2399"/>
                </a:lnSpc>
              </a:pPr>
              <a:r>
                <a:rPr lang="en-US" sz="1713">
                  <a:solidFill>
                    <a:srgbClr val="000000"/>
                  </a:solidFill>
                  <a:latin typeface="Canva Sans Bold"/>
                </a:rPr>
                <a:t>Testing</a:t>
              </a:r>
            </a:p>
            <a:p>
              <a:pPr algn="ctr">
                <a:lnSpc>
                  <a:spcPts val="2399"/>
                </a:lnSpc>
              </a:pPr>
              <a:r>
                <a:rPr lang="en-US" sz="1713">
                  <a:solidFill>
                    <a:srgbClr val="000000"/>
                  </a:solidFill>
                  <a:latin typeface="Canva Sans Bold"/>
                </a:rPr>
                <a:t>10%</a:t>
              </a:r>
            </a:p>
          </p:txBody>
        </p:sp>
        <p:sp>
          <p:nvSpPr>
            <p:cNvPr id="7" name="TextBox 7"/>
            <p:cNvSpPr txBox="1"/>
            <p:nvPr/>
          </p:nvSpPr>
          <p:spPr>
            <a:xfrm>
              <a:off x="5282182" y="-47625"/>
              <a:ext cx="2797052" cy="1177246"/>
            </a:xfrm>
            <a:prstGeom prst="rect">
              <a:avLst/>
            </a:prstGeom>
          </p:spPr>
          <p:txBody>
            <a:bodyPr lIns="0" tIns="0" rIns="0" bIns="0" rtlCol="0" anchor="t">
              <a:spAutoFit/>
            </a:bodyPr>
            <a:lstStyle/>
            <a:p>
              <a:pPr algn="ctr">
                <a:lnSpc>
                  <a:spcPts val="2399"/>
                </a:lnSpc>
              </a:pPr>
              <a:r>
                <a:rPr lang="en-US" sz="1713">
                  <a:solidFill>
                    <a:srgbClr val="000000"/>
                  </a:solidFill>
                  <a:latin typeface="Canva Sans Bold"/>
                </a:rPr>
                <a:t>Pending Task</a:t>
              </a:r>
            </a:p>
            <a:p>
              <a:pPr algn="ctr">
                <a:lnSpc>
                  <a:spcPts val="2399"/>
                </a:lnSpc>
              </a:pPr>
              <a:r>
                <a:rPr lang="en-US" sz="1713">
                  <a:solidFill>
                    <a:srgbClr val="000000"/>
                  </a:solidFill>
                  <a:latin typeface="Canva Sans Bold"/>
                </a:rPr>
                <a:t>10%</a:t>
              </a:r>
            </a:p>
          </p:txBody>
        </p:sp>
        <p:grpSp>
          <p:nvGrpSpPr>
            <p:cNvPr id="8" name="Group 8"/>
            <p:cNvGrpSpPr>
              <a:grpSpLocks noChangeAspect="1"/>
            </p:cNvGrpSpPr>
            <p:nvPr/>
          </p:nvGrpSpPr>
          <p:grpSpPr>
            <a:xfrm>
              <a:off x="3743580" y="1195837"/>
              <a:ext cx="9318705" cy="9318705"/>
              <a:chOff x="0" y="0"/>
              <a:chExt cx="2540000" cy="2540000"/>
            </a:xfrm>
          </p:grpSpPr>
          <p:sp>
            <p:nvSpPr>
              <p:cNvPr id="9" name="Freeform 9"/>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0" y="1270000"/>
                    </a:lnTo>
                    <a:close/>
                  </a:path>
                </a:pathLst>
              </a:custGeom>
              <a:solidFill>
                <a:srgbClr val="6CE5E8"/>
              </a:solidFill>
            </p:spPr>
            <p:txBody>
              <a:bodyPr/>
              <a:lstStyle/>
              <a:p>
                <a:endParaRPr lang="en-US" sz="1200"/>
              </a:p>
            </p:txBody>
          </p:sp>
          <p:sp>
            <p:nvSpPr>
              <p:cNvPr id="10" name="Freeform 10"/>
              <p:cNvSpPr/>
              <p:nvPr/>
            </p:nvSpPr>
            <p:spPr>
              <a:xfrm>
                <a:off x="817672" y="1270000"/>
                <a:ext cx="1722328" cy="1335503"/>
              </a:xfrm>
              <a:custGeom>
                <a:avLst/>
                <a:gdLst/>
                <a:ahLst/>
                <a:cxnLst/>
                <a:rect l="l" t="t" r="r" b="b"/>
                <a:pathLst>
                  <a:path w="1722328" h="1335503">
                    <a:moveTo>
                      <a:pt x="1722328" y="0"/>
                    </a:moveTo>
                    <a:cubicBezTo>
                      <a:pt x="1722328" y="417744"/>
                      <a:pt x="1516892" y="808772"/>
                      <a:pt x="1172898" y="1045791"/>
                    </a:cubicBezTo>
                    <a:cubicBezTo>
                      <a:pt x="828904" y="1282809"/>
                      <a:pt x="390350" y="1335503"/>
                      <a:pt x="0" y="1186718"/>
                    </a:cubicBezTo>
                    <a:lnTo>
                      <a:pt x="452328" y="0"/>
                    </a:lnTo>
                    <a:close/>
                  </a:path>
                </a:pathLst>
              </a:custGeom>
              <a:solidFill>
                <a:srgbClr val="41B8D5"/>
              </a:solidFill>
            </p:spPr>
            <p:txBody>
              <a:bodyPr/>
              <a:lstStyle/>
              <a:p>
                <a:endParaRPr lang="en-US" sz="1200"/>
              </a:p>
            </p:txBody>
          </p:sp>
          <p:sp>
            <p:nvSpPr>
              <p:cNvPr id="11" name="Freeform 11"/>
              <p:cNvSpPr/>
              <p:nvPr/>
            </p:nvSpPr>
            <p:spPr>
              <a:xfrm>
                <a:off x="-40606" y="817672"/>
                <a:ext cx="1310606" cy="1660170"/>
              </a:xfrm>
              <a:custGeom>
                <a:avLst/>
                <a:gdLst/>
                <a:ahLst/>
                <a:cxnLst/>
                <a:rect l="l" t="t" r="r" b="b"/>
                <a:pathLst>
                  <a:path w="1310606" h="1660170">
                    <a:moveTo>
                      <a:pt x="918154" y="1660170"/>
                    </a:moveTo>
                    <a:cubicBezTo>
                      <a:pt x="587338" y="1552681"/>
                      <a:pt x="315088" y="1314208"/>
                      <a:pt x="164969" y="1000429"/>
                    </a:cubicBezTo>
                    <a:cubicBezTo>
                      <a:pt x="14849" y="686650"/>
                      <a:pt x="0" y="325031"/>
                      <a:pt x="123888" y="0"/>
                    </a:cubicBezTo>
                    <a:lnTo>
                      <a:pt x="1310606" y="452328"/>
                    </a:lnTo>
                    <a:close/>
                  </a:path>
                </a:pathLst>
              </a:custGeom>
              <a:solidFill>
                <a:srgbClr val="2D8BBA"/>
              </a:solidFill>
            </p:spPr>
            <p:txBody>
              <a:bodyPr/>
              <a:lstStyle/>
              <a:p>
                <a:endParaRPr lang="en-US" sz="1200"/>
              </a:p>
            </p:txBody>
          </p:sp>
          <p:sp>
            <p:nvSpPr>
              <p:cNvPr id="12" name="Freeform 12"/>
              <p:cNvSpPr/>
              <p:nvPr/>
            </p:nvSpPr>
            <p:spPr>
              <a:xfrm>
                <a:off x="62158" y="206524"/>
                <a:ext cx="1207842" cy="1063476"/>
              </a:xfrm>
              <a:custGeom>
                <a:avLst/>
                <a:gdLst/>
                <a:ahLst/>
                <a:cxnLst/>
                <a:rect l="l" t="t" r="r" b="b"/>
                <a:pathLst>
                  <a:path w="1207842" h="1063476">
                    <a:moveTo>
                      <a:pt x="0" y="671024"/>
                    </a:moveTo>
                    <a:cubicBezTo>
                      <a:pt x="89596" y="395276"/>
                      <a:pt x="270848" y="158485"/>
                      <a:pt x="513639" y="0"/>
                    </a:cubicBezTo>
                    <a:lnTo>
                      <a:pt x="1207842" y="1063476"/>
                    </a:lnTo>
                    <a:close/>
                  </a:path>
                </a:pathLst>
              </a:custGeom>
              <a:solidFill>
                <a:srgbClr val="31356E"/>
              </a:solidFill>
            </p:spPr>
            <p:txBody>
              <a:bodyPr/>
              <a:lstStyle/>
              <a:p>
                <a:endParaRPr lang="en-US" sz="1200"/>
              </a:p>
            </p:txBody>
          </p:sp>
          <p:sp>
            <p:nvSpPr>
              <p:cNvPr id="13" name="Freeform 13"/>
              <p:cNvSpPr/>
              <p:nvPr/>
            </p:nvSpPr>
            <p:spPr>
              <a:xfrm>
                <a:off x="523513" y="0"/>
                <a:ext cx="746487" cy="1270000"/>
              </a:xfrm>
              <a:custGeom>
                <a:avLst/>
                <a:gdLst/>
                <a:ahLst/>
                <a:cxnLst/>
                <a:rect l="l" t="t" r="r" b="b"/>
                <a:pathLst>
                  <a:path w="746487" h="1270000">
                    <a:moveTo>
                      <a:pt x="0" y="242548"/>
                    </a:moveTo>
                    <a:cubicBezTo>
                      <a:pt x="216941" y="84931"/>
                      <a:pt x="478206" y="27"/>
                      <a:pt x="746360" y="0"/>
                    </a:cubicBezTo>
                    <a:lnTo>
                      <a:pt x="746487" y="1270000"/>
                    </a:lnTo>
                    <a:close/>
                  </a:path>
                </a:pathLst>
              </a:custGeom>
              <a:solidFill>
                <a:srgbClr val="FDFD96"/>
              </a:solidFill>
            </p:spPr>
            <p:txBody>
              <a:bodyPr/>
              <a:lstStyle/>
              <a:p>
                <a:endParaRPr lang="en-US" sz="1200"/>
              </a:p>
            </p:txBody>
          </p:sp>
        </p:grpSp>
      </p:grpSp>
      <p:sp>
        <p:nvSpPr>
          <p:cNvPr id="14" name="Freeform 14"/>
          <p:cNvSpPr/>
          <p:nvPr/>
        </p:nvSpPr>
        <p:spPr>
          <a:xfrm>
            <a:off x="10151918" y="5024005"/>
            <a:ext cx="1560703" cy="1576468"/>
          </a:xfrm>
          <a:custGeom>
            <a:avLst/>
            <a:gdLst/>
            <a:ahLst/>
            <a:cxnLst/>
            <a:rect l="l" t="t" r="r" b="b"/>
            <a:pathLst>
              <a:path w="2341055" h="2364702">
                <a:moveTo>
                  <a:pt x="0" y="0"/>
                </a:moveTo>
                <a:lnTo>
                  <a:pt x="2341056" y="0"/>
                </a:lnTo>
                <a:lnTo>
                  <a:pt x="2341056" y="2364702"/>
                </a:lnTo>
                <a:lnTo>
                  <a:pt x="0" y="2364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5" name="TextBox 15"/>
          <p:cNvSpPr txBox="1"/>
          <p:nvPr/>
        </p:nvSpPr>
        <p:spPr>
          <a:xfrm>
            <a:off x="2995311" y="464384"/>
            <a:ext cx="6201379" cy="1025922"/>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PROGRESS OVERVIEW DIAGRAM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20451" y="0"/>
            <a:ext cx="2012886" cy="4158723"/>
            <a:chOff x="0" y="0"/>
            <a:chExt cx="660400" cy="1364419"/>
          </a:xfrm>
        </p:grpSpPr>
        <p:sp>
          <p:nvSpPr>
            <p:cNvPr id="3" name="Freeform 3"/>
            <p:cNvSpPr/>
            <p:nvPr/>
          </p:nvSpPr>
          <p:spPr>
            <a:xfrm>
              <a:off x="0" y="0"/>
              <a:ext cx="660400" cy="1364419"/>
            </a:xfrm>
            <a:custGeom>
              <a:avLst/>
              <a:gdLst/>
              <a:ahLst/>
              <a:cxnLst/>
              <a:rect l="l" t="t" r="r" b="b"/>
              <a:pathLst>
                <a:path w="660400" h="1364419">
                  <a:moveTo>
                    <a:pt x="220252" y="1345350"/>
                  </a:moveTo>
                  <a:cubicBezTo>
                    <a:pt x="254109" y="1356864"/>
                    <a:pt x="292600" y="1364419"/>
                    <a:pt x="330378" y="1364419"/>
                  </a:cubicBezTo>
                  <a:cubicBezTo>
                    <a:pt x="368157" y="1364419"/>
                    <a:pt x="404509" y="1357942"/>
                    <a:pt x="438009" y="1346428"/>
                  </a:cubicBezTo>
                  <a:cubicBezTo>
                    <a:pt x="438723" y="1346069"/>
                    <a:pt x="439435" y="1346069"/>
                    <a:pt x="440148" y="1345710"/>
                  </a:cubicBezTo>
                  <a:cubicBezTo>
                    <a:pt x="565955" y="1299654"/>
                    <a:pt x="658618" y="1178040"/>
                    <a:pt x="660400" y="1023664"/>
                  </a:cubicBezTo>
                  <a:lnTo>
                    <a:pt x="660400" y="0"/>
                  </a:lnTo>
                  <a:lnTo>
                    <a:pt x="0" y="0"/>
                  </a:lnTo>
                  <a:lnTo>
                    <a:pt x="0" y="1022905"/>
                  </a:lnTo>
                  <a:cubicBezTo>
                    <a:pt x="1782" y="1178759"/>
                    <a:pt x="93019" y="1300375"/>
                    <a:pt x="220252" y="1345350"/>
                  </a:cubicBezTo>
                </a:path>
              </a:pathLst>
            </a:custGeom>
            <a:solidFill>
              <a:srgbClr val="2C8CCB"/>
            </a:solidFill>
          </p:spPr>
          <p:txBody>
            <a:bodyPr/>
            <a:lstStyle/>
            <a:p>
              <a:endParaRPr lang="en-US" sz="1200"/>
            </a:p>
          </p:txBody>
        </p:sp>
        <p:sp>
          <p:nvSpPr>
            <p:cNvPr id="4" name="TextBox 4"/>
            <p:cNvSpPr txBox="1"/>
            <p:nvPr/>
          </p:nvSpPr>
          <p:spPr>
            <a:xfrm>
              <a:off x="0" y="-57150"/>
              <a:ext cx="660400" cy="742950"/>
            </a:xfrm>
            <a:prstGeom prst="rect">
              <a:avLst/>
            </a:prstGeom>
          </p:spPr>
          <p:txBody>
            <a:bodyPr lIns="33867" tIns="33867" rIns="33867" bIns="33867" rtlCol="0" anchor="ctr"/>
            <a:lstStyle/>
            <a:p>
              <a:pPr algn="ctr">
                <a:lnSpc>
                  <a:spcPts val="2199"/>
                </a:lnSpc>
              </a:pPr>
              <a:endParaRPr sz="1200"/>
            </a:p>
          </p:txBody>
        </p:sp>
      </p:grpSp>
      <p:grpSp>
        <p:nvGrpSpPr>
          <p:cNvPr id="5" name="Group 5"/>
          <p:cNvGrpSpPr/>
          <p:nvPr/>
        </p:nvGrpSpPr>
        <p:grpSpPr>
          <a:xfrm>
            <a:off x="5091470" y="0"/>
            <a:ext cx="2012886" cy="4541464"/>
            <a:chOff x="0" y="0"/>
            <a:chExt cx="660400" cy="1489991"/>
          </a:xfrm>
        </p:grpSpPr>
        <p:sp>
          <p:nvSpPr>
            <p:cNvPr id="6" name="Freeform 6"/>
            <p:cNvSpPr/>
            <p:nvPr/>
          </p:nvSpPr>
          <p:spPr>
            <a:xfrm>
              <a:off x="0" y="0"/>
              <a:ext cx="660400" cy="1489992"/>
            </a:xfrm>
            <a:custGeom>
              <a:avLst/>
              <a:gdLst/>
              <a:ahLst/>
              <a:cxnLst/>
              <a:rect l="l" t="t" r="r" b="b"/>
              <a:pathLst>
                <a:path w="660400" h="1489992">
                  <a:moveTo>
                    <a:pt x="220252" y="1470922"/>
                  </a:moveTo>
                  <a:cubicBezTo>
                    <a:pt x="254109" y="1482436"/>
                    <a:pt x="292600" y="1489992"/>
                    <a:pt x="330378" y="1489992"/>
                  </a:cubicBezTo>
                  <a:cubicBezTo>
                    <a:pt x="368157" y="1489992"/>
                    <a:pt x="404509" y="1483514"/>
                    <a:pt x="438009" y="1472001"/>
                  </a:cubicBezTo>
                  <a:cubicBezTo>
                    <a:pt x="438723" y="1471641"/>
                    <a:pt x="439435" y="1471641"/>
                    <a:pt x="440148" y="1471282"/>
                  </a:cubicBezTo>
                  <a:cubicBezTo>
                    <a:pt x="565955" y="1425227"/>
                    <a:pt x="658618" y="1303613"/>
                    <a:pt x="660400" y="1146447"/>
                  </a:cubicBezTo>
                  <a:lnTo>
                    <a:pt x="660400" y="0"/>
                  </a:lnTo>
                  <a:lnTo>
                    <a:pt x="0" y="0"/>
                  </a:lnTo>
                  <a:lnTo>
                    <a:pt x="0" y="1145596"/>
                  </a:lnTo>
                  <a:cubicBezTo>
                    <a:pt x="1782" y="1304331"/>
                    <a:pt x="93019" y="1425947"/>
                    <a:pt x="220252" y="1470922"/>
                  </a:cubicBezTo>
                </a:path>
              </a:pathLst>
            </a:custGeom>
            <a:solidFill>
              <a:srgbClr val="36B7DA"/>
            </a:solidFill>
          </p:spPr>
          <p:txBody>
            <a:bodyPr/>
            <a:lstStyle/>
            <a:p>
              <a:endParaRPr lang="en-US" sz="1200"/>
            </a:p>
          </p:txBody>
        </p:sp>
        <p:sp>
          <p:nvSpPr>
            <p:cNvPr id="7" name="TextBox 7"/>
            <p:cNvSpPr txBox="1"/>
            <p:nvPr/>
          </p:nvSpPr>
          <p:spPr>
            <a:xfrm>
              <a:off x="0" y="-57150"/>
              <a:ext cx="660400" cy="742950"/>
            </a:xfrm>
            <a:prstGeom prst="rect">
              <a:avLst/>
            </a:prstGeom>
          </p:spPr>
          <p:txBody>
            <a:bodyPr lIns="33867" tIns="33867" rIns="33867" bIns="33867" rtlCol="0" anchor="ctr"/>
            <a:lstStyle/>
            <a:p>
              <a:pPr algn="ctr">
                <a:lnSpc>
                  <a:spcPts val="2199"/>
                </a:lnSpc>
              </a:pPr>
              <a:endParaRPr sz="1200"/>
            </a:p>
          </p:txBody>
        </p:sp>
      </p:grpSp>
      <p:grpSp>
        <p:nvGrpSpPr>
          <p:cNvPr id="8" name="Group 8"/>
          <p:cNvGrpSpPr/>
          <p:nvPr/>
        </p:nvGrpSpPr>
        <p:grpSpPr>
          <a:xfrm>
            <a:off x="7362490" y="0"/>
            <a:ext cx="2012886" cy="4915507"/>
            <a:chOff x="0" y="0"/>
            <a:chExt cx="660400" cy="1612710"/>
          </a:xfrm>
        </p:grpSpPr>
        <p:sp>
          <p:nvSpPr>
            <p:cNvPr id="9" name="Freeform 9"/>
            <p:cNvSpPr/>
            <p:nvPr/>
          </p:nvSpPr>
          <p:spPr>
            <a:xfrm>
              <a:off x="0" y="0"/>
              <a:ext cx="660400" cy="1612710"/>
            </a:xfrm>
            <a:custGeom>
              <a:avLst/>
              <a:gdLst/>
              <a:ahLst/>
              <a:cxnLst/>
              <a:rect l="l" t="t" r="r" b="b"/>
              <a:pathLst>
                <a:path w="660400" h="161271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path>
              </a:pathLst>
            </a:custGeom>
            <a:solidFill>
              <a:srgbClr val="3CBDBB"/>
            </a:solidFill>
          </p:spPr>
          <p:txBody>
            <a:bodyPr/>
            <a:lstStyle/>
            <a:p>
              <a:endParaRPr lang="en-US" sz="1200"/>
            </a:p>
          </p:txBody>
        </p:sp>
        <p:sp>
          <p:nvSpPr>
            <p:cNvPr id="10" name="TextBox 10"/>
            <p:cNvSpPr txBox="1"/>
            <p:nvPr/>
          </p:nvSpPr>
          <p:spPr>
            <a:xfrm>
              <a:off x="0" y="-57150"/>
              <a:ext cx="660400" cy="742950"/>
            </a:xfrm>
            <a:prstGeom prst="rect">
              <a:avLst/>
            </a:prstGeom>
          </p:spPr>
          <p:txBody>
            <a:bodyPr lIns="33867" tIns="33867" rIns="33867" bIns="33867" rtlCol="0" anchor="ctr"/>
            <a:lstStyle/>
            <a:p>
              <a:pPr algn="ctr">
                <a:lnSpc>
                  <a:spcPts val="2199"/>
                </a:lnSpc>
              </a:pPr>
              <a:endParaRPr sz="1200"/>
            </a:p>
          </p:txBody>
        </p:sp>
      </p:grpSp>
      <p:grpSp>
        <p:nvGrpSpPr>
          <p:cNvPr id="11" name="Group 11"/>
          <p:cNvGrpSpPr/>
          <p:nvPr/>
        </p:nvGrpSpPr>
        <p:grpSpPr>
          <a:xfrm>
            <a:off x="9633508" y="0"/>
            <a:ext cx="2012886" cy="5176467"/>
            <a:chOff x="0" y="0"/>
            <a:chExt cx="660400" cy="1698327"/>
          </a:xfrm>
        </p:grpSpPr>
        <p:sp>
          <p:nvSpPr>
            <p:cNvPr id="12" name="Freeform 12"/>
            <p:cNvSpPr/>
            <p:nvPr/>
          </p:nvSpPr>
          <p:spPr>
            <a:xfrm>
              <a:off x="0" y="0"/>
              <a:ext cx="660400" cy="1698327"/>
            </a:xfrm>
            <a:custGeom>
              <a:avLst/>
              <a:gdLst/>
              <a:ahLst/>
              <a:cxnLst/>
              <a:rect l="l" t="t" r="r" b="b"/>
              <a:pathLst>
                <a:path w="660400" h="1698327">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path>
              </a:pathLst>
            </a:custGeom>
            <a:solidFill>
              <a:srgbClr val="80CDCC"/>
            </a:solidFill>
          </p:spPr>
          <p:txBody>
            <a:bodyPr/>
            <a:lstStyle/>
            <a:p>
              <a:endParaRPr lang="en-US" sz="1200"/>
            </a:p>
          </p:txBody>
        </p:sp>
        <p:sp>
          <p:nvSpPr>
            <p:cNvPr id="13" name="TextBox 13"/>
            <p:cNvSpPr txBox="1"/>
            <p:nvPr/>
          </p:nvSpPr>
          <p:spPr>
            <a:xfrm>
              <a:off x="0" y="-57150"/>
              <a:ext cx="660400" cy="742950"/>
            </a:xfrm>
            <a:prstGeom prst="rect">
              <a:avLst/>
            </a:prstGeom>
          </p:spPr>
          <p:txBody>
            <a:bodyPr lIns="33867" tIns="33867" rIns="33867" bIns="33867" rtlCol="0" anchor="ctr"/>
            <a:lstStyle/>
            <a:p>
              <a:pPr algn="ctr">
                <a:lnSpc>
                  <a:spcPts val="2199"/>
                </a:lnSpc>
              </a:pPr>
              <a:endParaRPr sz="1200"/>
            </a:p>
          </p:txBody>
        </p:sp>
      </p:grpSp>
      <p:grpSp>
        <p:nvGrpSpPr>
          <p:cNvPr id="14" name="Group 14"/>
          <p:cNvGrpSpPr/>
          <p:nvPr/>
        </p:nvGrpSpPr>
        <p:grpSpPr>
          <a:xfrm>
            <a:off x="549432" y="0"/>
            <a:ext cx="2012886" cy="3793379"/>
            <a:chOff x="0" y="0"/>
            <a:chExt cx="660400" cy="1244555"/>
          </a:xfrm>
        </p:grpSpPr>
        <p:sp>
          <p:nvSpPr>
            <p:cNvPr id="15" name="Freeform 15"/>
            <p:cNvSpPr/>
            <p:nvPr/>
          </p:nvSpPr>
          <p:spPr>
            <a:xfrm>
              <a:off x="0" y="0"/>
              <a:ext cx="660400" cy="1244555"/>
            </a:xfrm>
            <a:custGeom>
              <a:avLst/>
              <a:gdLst/>
              <a:ahLst/>
              <a:cxnLst/>
              <a:rect l="l" t="t" r="r" b="b"/>
              <a:pathLst>
                <a:path w="660400" h="1244555">
                  <a:moveTo>
                    <a:pt x="220252" y="1225486"/>
                  </a:moveTo>
                  <a:cubicBezTo>
                    <a:pt x="254109" y="1237000"/>
                    <a:pt x="292600" y="1244555"/>
                    <a:pt x="330378" y="1244555"/>
                  </a:cubicBezTo>
                  <a:cubicBezTo>
                    <a:pt x="368157" y="1244555"/>
                    <a:pt x="404509" y="1238078"/>
                    <a:pt x="438009" y="1226564"/>
                  </a:cubicBezTo>
                  <a:cubicBezTo>
                    <a:pt x="438723" y="1226205"/>
                    <a:pt x="439435" y="1226205"/>
                    <a:pt x="440148" y="1225845"/>
                  </a:cubicBezTo>
                  <a:cubicBezTo>
                    <a:pt x="565955" y="1179790"/>
                    <a:pt x="658618" y="1058176"/>
                    <a:pt x="660400" y="906462"/>
                  </a:cubicBezTo>
                  <a:lnTo>
                    <a:pt x="660400" y="0"/>
                  </a:lnTo>
                  <a:lnTo>
                    <a:pt x="0" y="0"/>
                  </a:lnTo>
                  <a:lnTo>
                    <a:pt x="0" y="905790"/>
                  </a:lnTo>
                  <a:cubicBezTo>
                    <a:pt x="1782" y="1058895"/>
                    <a:pt x="93019" y="1180510"/>
                    <a:pt x="220252" y="1225486"/>
                  </a:cubicBezTo>
                </a:path>
              </a:pathLst>
            </a:custGeom>
            <a:solidFill>
              <a:srgbClr val="13538A"/>
            </a:solidFill>
          </p:spPr>
          <p:txBody>
            <a:bodyPr/>
            <a:lstStyle/>
            <a:p>
              <a:endParaRPr lang="en-US" sz="1200"/>
            </a:p>
          </p:txBody>
        </p:sp>
        <p:sp>
          <p:nvSpPr>
            <p:cNvPr id="16" name="TextBox 16"/>
            <p:cNvSpPr txBox="1"/>
            <p:nvPr/>
          </p:nvSpPr>
          <p:spPr>
            <a:xfrm>
              <a:off x="0" y="-57150"/>
              <a:ext cx="660400" cy="742950"/>
            </a:xfrm>
            <a:prstGeom prst="rect">
              <a:avLst/>
            </a:prstGeom>
          </p:spPr>
          <p:txBody>
            <a:bodyPr lIns="33867" tIns="33867" rIns="33867" bIns="33867" rtlCol="0" anchor="ctr"/>
            <a:lstStyle/>
            <a:p>
              <a:pPr algn="ctr">
                <a:lnSpc>
                  <a:spcPts val="2199"/>
                </a:lnSpc>
              </a:pPr>
              <a:endParaRPr sz="1200"/>
            </a:p>
          </p:txBody>
        </p:sp>
      </p:grpSp>
      <p:sp>
        <p:nvSpPr>
          <p:cNvPr id="17" name="Freeform 17"/>
          <p:cNvSpPr/>
          <p:nvPr/>
        </p:nvSpPr>
        <p:spPr>
          <a:xfrm>
            <a:off x="8100684" y="410417"/>
            <a:ext cx="536497" cy="521379"/>
          </a:xfrm>
          <a:custGeom>
            <a:avLst/>
            <a:gdLst/>
            <a:ahLst/>
            <a:cxnLst/>
            <a:rect l="l" t="t" r="r" b="b"/>
            <a:pathLst>
              <a:path w="804746" h="782069">
                <a:moveTo>
                  <a:pt x="0" y="0"/>
                </a:moveTo>
                <a:lnTo>
                  <a:pt x="804746" y="0"/>
                </a:lnTo>
                <a:lnTo>
                  <a:pt x="804746" y="782069"/>
                </a:lnTo>
                <a:lnTo>
                  <a:pt x="0" y="7820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18" name="Freeform 18"/>
          <p:cNvSpPr/>
          <p:nvPr/>
        </p:nvSpPr>
        <p:spPr>
          <a:xfrm>
            <a:off x="10372325" y="490140"/>
            <a:ext cx="554224" cy="554224"/>
          </a:xfrm>
          <a:custGeom>
            <a:avLst/>
            <a:gdLst/>
            <a:ahLst/>
            <a:cxnLst/>
            <a:rect l="l" t="t" r="r" b="b"/>
            <a:pathLst>
              <a:path w="831336" h="831336">
                <a:moveTo>
                  <a:pt x="0" y="0"/>
                </a:moveTo>
                <a:lnTo>
                  <a:pt x="831336" y="0"/>
                </a:lnTo>
                <a:lnTo>
                  <a:pt x="831336" y="831336"/>
                </a:lnTo>
                <a:lnTo>
                  <a:pt x="0" y="8313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19" name="Freeform 19"/>
          <p:cNvSpPr/>
          <p:nvPr/>
        </p:nvSpPr>
        <p:spPr>
          <a:xfrm flipH="1">
            <a:off x="5760437" y="357504"/>
            <a:ext cx="684363" cy="686861"/>
          </a:xfrm>
          <a:custGeom>
            <a:avLst/>
            <a:gdLst/>
            <a:ahLst/>
            <a:cxnLst/>
            <a:rect l="l" t="t" r="r" b="b"/>
            <a:pathLst>
              <a:path w="1026545" h="1030292">
                <a:moveTo>
                  <a:pt x="1026545" y="0"/>
                </a:moveTo>
                <a:lnTo>
                  <a:pt x="0" y="0"/>
                </a:lnTo>
                <a:lnTo>
                  <a:pt x="0" y="1030291"/>
                </a:lnTo>
                <a:lnTo>
                  <a:pt x="1026545" y="1030291"/>
                </a:lnTo>
                <a:lnTo>
                  <a:pt x="102654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20" name="Freeform 20"/>
          <p:cNvSpPr/>
          <p:nvPr/>
        </p:nvSpPr>
        <p:spPr>
          <a:xfrm>
            <a:off x="1205670" y="355714"/>
            <a:ext cx="687681" cy="660173"/>
          </a:xfrm>
          <a:custGeom>
            <a:avLst/>
            <a:gdLst/>
            <a:ahLst/>
            <a:cxnLst/>
            <a:rect l="l" t="t" r="r" b="b"/>
            <a:pathLst>
              <a:path w="1031521" h="990260">
                <a:moveTo>
                  <a:pt x="0" y="0"/>
                </a:moveTo>
                <a:lnTo>
                  <a:pt x="1031521" y="0"/>
                </a:lnTo>
                <a:lnTo>
                  <a:pt x="1031521" y="990260"/>
                </a:lnTo>
                <a:lnTo>
                  <a:pt x="0" y="9902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21" name="Freeform 21"/>
          <p:cNvSpPr/>
          <p:nvPr/>
        </p:nvSpPr>
        <p:spPr>
          <a:xfrm>
            <a:off x="3432354" y="355713"/>
            <a:ext cx="789079" cy="688651"/>
          </a:xfrm>
          <a:custGeom>
            <a:avLst/>
            <a:gdLst/>
            <a:ahLst/>
            <a:cxnLst/>
            <a:rect l="l" t="t" r="r" b="b"/>
            <a:pathLst>
              <a:path w="1183618" h="1032976">
                <a:moveTo>
                  <a:pt x="0" y="0"/>
                </a:moveTo>
                <a:lnTo>
                  <a:pt x="1183618" y="0"/>
                </a:lnTo>
                <a:lnTo>
                  <a:pt x="1183618" y="1032976"/>
                </a:lnTo>
                <a:lnTo>
                  <a:pt x="0" y="10329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22" name="TextBox 22"/>
          <p:cNvSpPr txBox="1"/>
          <p:nvPr/>
        </p:nvSpPr>
        <p:spPr>
          <a:xfrm>
            <a:off x="2375067" y="6083443"/>
            <a:ext cx="7441867" cy="281424"/>
          </a:xfrm>
          <a:prstGeom prst="rect">
            <a:avLst/>
          </a:prstGeom>
        </p:spPr>
        <p:txBody>
          <a:bodyPr lIns="0" tIns="0" rIns="0" bIns="0" rtlCol="0" anchor="t">
            <a:spAutoFit/>
          </a:bodyPr>
          <a:lstStyle/>
          <a:p>
            <a:pPr algn="ctr">
              <a:lnSpc>
                <a:spcPts val="2427"/>
              </a:lnSpc>
            </a:pPr>
            <a:r>
              <a:rPr lang="en-US" sz="1733" spc="35">
                <a:solidFill>
                  <a:srgbClr val="FFFFFF"/>
                </a:solidFill>
                <a:latin typeface="Aileron"/>
              </a:rPr>
              <a:t>5-Step Ordering Process</a:t>
            </a:r>
          </a:p>
        </p:txBody>
      </p:sp>
      <p:sp>
        <p:nvSpPr>
          <p:cNvPr id="23" name="TextBox 23"/>
          <p:cNvSpPr txBox="1"/>
          <p:nvPr/>
        </p:nvSpPr>
        <p:spPr>
          <a:xfrm>
            <a:off x="510658" y="1208907"/>
            <a:ext cx="2090433" cy="1464119"/>
          </a:xfrm>
          <a:prstGeom prst="rect">
            <a:avLst/>
          </a:prstGeom>
        </p:spPr>
        <p:txBody>
          <a:bodyPr lIns="0" tIns="0" rIns="0" bIns="0" rtlCol="0" anchor="t">
            <a:spAutoFit/>
          </a:bodyPr>
          <a:lstStyle/>
          <a:p>
            <a:pPr algn="ctr">
              <a:lnSpc>
                <a:spcPts val="2855"/>
              </a:lnSpc>
            </a:pPr>
            <a:r>
              <a:rPr lang="en-US" sz="2379" spc="237">
                <a:solidFill>
                  <a:srgbClr val="FFFFFF"/>
                </a:solidFill>
                <a:latin typeface="Aileron Bold"/>
              </a:rPr>
              <a:t>SCHOOL LICENSE (RS. 1000 PER USER)</a:t>
            </a:r>
          </a:p>
        </p:txBody>
      </p:sp>
      <p:sp>
        <p:nvSpPr>
          <p:cNvPr id="24" name="TextBox 24"/>
          <p:cNvSpPr txBox="1"/>
          <p:nvPr/>
        </p:nvSpPr>
        <p:spPr>
          <a:xfrm>
            <a:off x="2820451" y="1305492"/>
            <a:ext cx="1948739" cy="1363194"/>
          </a:xfrm>
          <a:prstGeom prst="rect">
            <a:avLst/>
          </a:prstGeom>
        </p:spPr>
        <p:txBody>
          <a:bodyPr lIns="0" tIns="0" rIns="0" bIns="0" rtlCol="0" anchor="t">
            <a:spAutoFit/>
          </a:bodyPr>
          <a:lstStyle/>
          <a:p>
            <a:pPr algn="ctr">
              <a:lnSpc>
                <a:spcPts val="2662"/>
              </a:lnSpc>
            </a:pPr>
            <a:r>
              <a:rPr lang="en-US" sz="2218" spc="221">
                <a:solidFill>
                  <a:srgbClr val="FFFFFF"/>
                </a:solidFill>
                <a:latin typeface="Aileron Bold"/>
              </a:rPr>
              <a:t>MONTHLY SUBSCRIPTION </a:t>
            </a:r>
          </a:p>
          <a:p>
            <a:pPr algn="ctr">
              <a:lnSpc>
                <a:spcPts val="2662"/>
              </a:lnSpc>
            </a:pPr>
            <a:r>
              <a:rPr lang="en-US" sz="2218" spc="221">
                <a:solidFill>
                  <a:srgbClr val="FFFFFF"/>
                </a:solidFill>
                <a:latin typeface="Aileron Bold"/>
              </a:rPr>
              <a:t>(RS. 1500)</a:t>
            </a:r>
          </a:p>
        </p:txBody>
      </p:sp>
      <p:sp>
        <p:nvSpPr>
          <p:cNvPr id="25" name="TextBox 25"/>
          <p:cNvSpPr txBox="1"/>
          <p:nvPr/>
        </p:nvSpPr>
        <p:spPr>
          <a:xfrm>
            <a:off x="5121631" y="1338566"/>
            <a:ext cx="1948739" cy="1363194"/>
          </a:xfrm>
          <a:prstGeom prst="rect">
            <a:avLst/>
          </a:prstGeom>
        </p:spPr>
        <p:txBody>
          <a:bodyPr lIns="0" tIns="0" rIns="0" bIns="0" rtlCol="0" anchor="t">
            <a:spAutoFit/>
          </a:bodyPr>
          <a:lstStyle/>
          <a:p>
            <a:pPr algn="ctr">
              <a:lnSpc>
                <a:spcPts val="2662"/>
              </a:lnSpc>
            </a:pPr>
            <a:r>
              <a:rPr lang="en-US" sz="2218" spc="221">
                <a:solidFill>
                  <a:srgbClr val="FFFFFF"/>
                </a:solidFill>
                <a:latin typeface="Aileron Bold"/>
              </a:rPr>
              <a:t>PREMIUM SUBSCRIPTION (RS. 2000)</a:t>
            </a:r>
          </a:p>
        </p:txBody>
      </p:sp>
      <p:sp>
        <p:nvSpPr>
          <p:cNvPr id="26" name="TextBox 26"/>
          <p:cNvSpPr txBox="1"/>
          <p:nvPr/>
        </p:nvSpPr>
        <p:spPr>
          <a:xfrm>
            <a:off x="7394563" y="1353784"/>
            <a:ext cx="1948739" cy="670696"/>
          </a:xfrm>
          <a:prstGeom prst="rect">
            <a:avLst/>
          </a:prstGeom>
        </p:spPr>
        <p:txBody>
          <a:bodyPr lIns="0" tIns="0" rIns="0" bIns="0" rtlCol="0" anchor="t">
            <a:spAutoFit/>
          </a:bodyPr>
          <a:lstStyle/>
          <a:p>
            <a:pPr algn="ctr">
              <a:lnSpc>
                <a:spcPts val="2662"/>
              </a:lnSpc>
            </a:pPr>
            <a:r>
              <a:rPr lang="en-US" sz="2218" spc="221">
                <a:solidFill>
                  <a:srgbClr val="FFFFFF"/>
                </a:solidFill>
                <a:latin typeface="Aileron Bold"/>
              </a:rPr>
              <a:t>FREE TRIAL PERIOD</a:t>
            </a:r>
          </a:p>
        </p:txBody>
      </p:sp>
      <p:sp>
        <p:nvSpPr>
          <p:cNvPr id="27" name="TextBox 27"/>
          <p:cNvSpPr txBox="1"/>
          <p:nvPr/>
        </p:nvSpPr>
        <p:spPr>
          <a:xfrm>
            <a:off x="7394563" y="2270733"/>
            <a:ext cx="1948739" cy="1363194"/>
          </a:xfrm>
          <a:prstGeom prst="rect">
            <a:avLst/>
          </a:prstGeom>
        </p:spPr>
        <p:txBody>
          <a:bodyPr lIns="0" tIns="0" rIns="0" bIns="0" rtlCol="0" anchor="t">
            <a:spAutoFit/>
          </a:bodyPr>
          <a:lstStyle/>
          <a:p>
            <a:pPr algn="ctr">
              <a:lnSpc>
                <a:spcPts val="2662"/>
              </a:lnSpc>
            </a:pPr>
            <a:r>
              <a:rPr lang="en-US" sz="2218" spc="221">
                <a:solidFill>
                  <a:srgbClr val="FFFFFF"/>
                </a:solidFill>
                <a:latin typeface="Aileron Bold"/>
              </a:rPr>
              <a:t>Attract users with a 3-month free trial </a:t>
            </a:r>
          </a:p>
        </p:txBody>
      </p:sp>
      <p:sp>
        <p:nvSpPr>
          <p:cNvPr id="28" name="TextBox 28"/>
          <p:cNvSpPr txBox="1"/>
          <p:nvPr/>
        </p:nvSpPr>
        <p:spPr>
          <a:xfrm>
            <a:off x="9675067" y="1353785"/>
            <a:ext cx="1948739" cy="1363194"/>
          </a:xfrm>
          <a:prstGeom prst="rect">
            <a:avLst/>
          </a:prstGeom>
        </p:spPr>
        <p:txBody>
          <a:bodyPr lIns="0" tIns="0" rIns="0" bIns="0" rtlCol="0" anchor="t">
            <a:spAutoFit/>
          </a:bodyPr>
          <a:lstStyle/>
          <a:p>
            <a:pPr algn="ctr">
              <a:lnSpc>
                <a:spcPts val="2662"/>
              </a:lnSpc>
            </a:pPr>
            <a:r>
              <a:rPr lang="en-US" sz="2218" spc="221">
                <a:solidFill>
                  <a:srgbClr val="FFFFFF"/>
                </a:solidFill>
                <a:latin typeface="Aileron Bold"/>
              </a:rPr>
              <a:t>SOCIAL MEDIA COMMERCIALIZATION</a:t>
            </a:r>
          </a:p>
        </p:txBody>
      </p:sp>
      <p:sp>
        <p:nvSpPr>
          <p:cNvPr id="29" name="TextBox 29"/>
          <p:cNvSpPr txBox="1"/>
          <p:nvPr/>
        </p:nvSpPr>
        <p:spPr>
          <a:xfrm>
            <a:off x="549432" y="4954214"/>
            <a:ext cx="6201379" cy="1538883"/>
          </a:xfrm>
          <a:prstGeom prst="rect">
            <a:avLst/>
          </a:prstGeom>
        </p:spPr>
        <p:txBody>
          <a:bodyPr lIns="0" tIns="0" rIns="0" bIns="0" rtlCol="0" anchor="t">
            <a:spAutoFit/>
          </a:bodyPr>
          <a:lstStyle/>
          <a:p>
            <a:pPr algn="ctr">
              <a:lnSpc>
                <a:spcPts val="3951"/>
              </a:lnSpc>
            </a:pPr>
            <a:r>
              <a:rPr lang="en-US" sz="4074" spc="207">
                <a:solidFill>
                  <a:srgbClr val="545454"/>
                </a:solidFill>
                <a:latin typeface="Handy Casual"/>
              </a:rPr>
              <a:t>COMMERCIALIZATION ASPECTS</a:t>
            </a:r>
          </a:p>
          <a:p>
            <a:pPr algn="ctr">
              <a:lnSpc>
                <a:spcPts val="3951"/>
              </a:lnSpc>
            </a:pPr>
            <a:endParaRPr lang="en-US" sz="4074" spc="207">
              <a:solidFill>
                <a:srgbClr val="545454"/>
              </a:solidFill>
              <a:latin typeface="Handy Casual"/>
            </a:endParaRPr>
          </a:p>
        </p:txBody>
      </p:sp>
    </p:spTree>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Presentation1 (2) (2)</Template>
  <TotalTime>3</TotalTime>
  <Words>1204</Words>
  <Application>Microsoft Office PowerPoint</Application>
  <PresentationFormat>Widescreen</PresentationFormat>
  <Paragraphs>222</Paragraphs>
  <Slides>45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Adobe Devanagari</vt:lpstr>
      <vt:lpstr>Aileron</vt:lpstr>
      <vt:lpstr>Aileron Bold</vt:lpstr>
      <vt:lpstr>Aileron Ultra-Bold</vt:lpstr>
      <vt:lpstr>Arial</vt:lpstr>
      <vt:lpstr>Calibri</vt:lpstr>
      <vt:lpstr>Cambria</vt:lpstr>
      <vt:lpstr>Canva Sans</vt:lpstr>
      <vt:lpstr>Canva Sans Bold</vt:lpstr>
      <vt:lpstr>Handy Casual</vt:lpstr>
      <vt:lpstr>Jua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Project Description</vt:lpstr>
      <vt:lpstr>Use Slide Layout “Overall Title and Content”</vt:lpstr>
      <vt:lpstr>PowerPoint Presentation</vt:lpstr>
      <vt:lpstr>This section MUST include following sections </vt:lpstr>
      <vt:lpstr>Research Question, Specific and Sub Objectives </vt:lpstr>
      <vt:lpstr>Methodology</vt:lpstr>
      <vt:lpstr>Completion of the project</vt:lpstr>
      <vt:lpstr>PowerPoint Presentation</vt:lpstr>
      <vt:lpstr>This section MUST include following sections </vt:lpstr>
      <vt:lpstr>Research Question, Specific and Sub Objectives </vt:lpstr>
      <vt:lpstr>Methodology</vt:lpstr>
      <vt:lpstr>Completion of the project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Meddaduwage P.M it20127428</dc:creator>
  <cp:lastModifiedBy>Meddaduwage P.M it20127428</cp:lastModifiedBy>
  <cp:revision>1</cp:revision>
  <dcterms:created xsi:type="dcterms:W3CDTF">2023-09-06T01:58:41Z</dcterms:created>
  <dcterms:modified xsi:type="dcterms:W3CDTF">2023-09-06T02:02:23Z</dcterms:modified>
</cp:coreProperties>
</file>